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0" r:id="rId28"/>
    <p:sldId id="284" r:id="rId29"/>
    <p:sldId id="285" r:id="rId30"/>
    <p:sldId id="282" r:id="rId31"/>
    <p:sldId id="283" r:id="rId32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9772" autoAdjust="0"/>
  </p:normalViewPr>
  <p:slideViewPr>
    <p:cSldViewPr snapToGrid="0">
      <p:cViewPr varScale="1">
        <p:scale>
          <a:sx n="63" d="100"/>
          <a:sy n="63" d="100"/>
        </p:scale>
        <p:origin x="7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30" name="PlaceHolder 4"/>
          <p:cNvSpPr>
            <a:spLocks noGrp="1"/>
          </p:cNvSpPr>
          <p:nvPr>
            <p:ph type="dt" idx="9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31" name="PlaceHolder 5"/>
          <p:cNvSpPr>
            <a:spLocks noGrp="1"/>
          </p:cNvSpPr>
          <p:nvPr>
            <p:ph type="ftr" idx="10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2" name="PlaceHolder 6"/>
          <p:cNvSpPr>
            <a:spLocks noGrp="1"/>
          </p:cNvSpPr>
          <p:nvPr>
            <p:ph type="sldNum" idx="11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D7645F5-D395-408A-985A-7F135230BAD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171CA7-528B-462C-8F7B-06DD870B6548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3D52A9-D1A1-4665-8368-9BC360AA537B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33CDD3C-AA0C-4EA7-8318-6879CCCFFF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76CFA7-19C6-4311-97D2-D61A317F8BF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D3A3CA4-2CBD-4A7F-B189-3DA2DDB2C6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2C735C9-EEBD-4BE4-8256-B1946E26DE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CA19992-4D5A-46A6-BD3A-3F5EFDAD12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46878DA-F3B5-489F-B0E7-CE5B3D0CDB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4D7ED4-1E0A-4E08-B6A7-DF54FA850D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24736A1-BAFE-4667-A754-436A58EF5B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9A1799B-8FF4-4988-82A0-A05BC44DE8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E9B1B4-1DAE-4000-BC50-6A5522553C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46F0CFB-A96A-4B1A-854C-C15AC59C78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BB8D970-159A-4B92-8A1C-47C335BAFF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5D9AF08-3758-44C7-9B48-CBDEEBB7F8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B9301AD-0954-49D6-94AE-BFE89BB211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F0946D0-4828-4785-A45C-BD623FFB4D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91A23EB-EFB2-483F-BD0A-9DE98ED346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2D7A6BD-639D-4507-851E-DAD3E42EB26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EDDD0E1-3EED-4411-98EF-9A0384156D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3C066D4-D895-4FE0-9E79-9415AFE178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2B5A396-1316-42A8-88C4-D417390153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EA97660-E789-408A-9B38-140C5CFE3AC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7B62D71-4EE0-4E9B-86D1-8C4A83388EF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2048531-015F-4F92-8E8B-EDA77D7C54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DE8980F-3F77-4E6B-BA03-EEE47D7399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F7CF36-61E2-420D-A922-BB7EE27451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7D45EAC-2F11-4C64-84D7-3AA44E14B8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6EC26EC-3944-4595-A599-ADB38852CA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F54DAA-45C0-4C87-868B-D7966BE2B68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E189CB1-AB20-44D8-BA6D-4BF9E25877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04A2E05-52AE-435B-98A5-E1A0C373BB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D3BE0E2-5040-48AC-A81A-0E2594DE56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D5A04C1-CC49-482A-8454-5F2B542D01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715E659-29A7-4EF3-BB8B-0FC0683D31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1DFFEFA-EA8E-41BB-BE0E-AC370410FF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4167EA7-1785-4788-8700-547BFAE019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C321F29-9564-4523-B78D-B028B4959D4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4AEE52C-3807-4F25-A615-5498B627B4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6950E35-D56B-49E2-A311-2B70C9DFAD9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673833B-2E13-4129-BA92-7662352288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9907F1D-682D-4346-BB2E-C1988D9D451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012BE0F-95DF-4149-AE1B-67CC11E526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E3B2056-CBE9-40EB-8F0B-F84A919E46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558CB43-6CB3-4A48-A090-C04369CCA9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66D09AB-F7EE-40B2-88FB-A580AC71C1B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7F32640-96A2-49D9-96A8-C2DD22532A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1F0403E-8471-40A5-BDF1-12D11DB6D3C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98B1CC9-3F31-4681-BAF8-CF585FF51A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40BE892-40EC-46E5-B556-10EDE2A52F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4A027F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/>
          <p:cNvPicPr/>
          <p:nvPr/>
        </p:nvPicPr>
        <p:blipFill>
          <a:blip r:embed="rId14">
            <a:alphaModFix amt="33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1400" cy="6831720"/>
          </a:xfrm>
          <a:prstGeom prst="rect">
            <a:avLst/>
          </a:prstGeom>
          <a:ln w="0">
            <a:noFill/>
          </a:ln>
        </p:spPr>
      </p:pic>
      <p:pic>
        <p:nvPicPr>
          <p:cNvPr id="5" name="Content Placeholder 14"/>
          <p:cNvPicPr/>
          <p:nvPr/>
        </p:nvPicPr>
        <p:blipFill>
          <a:blip r:embed="rId16"/>
          <a:srcRect l="10898" t="2692" r="9003" b="2173"/>
          <a:stretch/>
        </p:blipFill>
        <p:spPr>
          <a:xfrm>
            <a:off x="0" y="0"/>
            <a:ext cx="12191400" cy="6853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B11"/>
            </a:gs>
            <a:gs pos="100000">
              <a:srgbClr val="4A027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14"/>
          <p:cNvPicPr/>
          <p:nvPr/>
        </p:nvPicPr>
        <p:blipFill>
          <a:blip r:embed="rId14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120" y="3240"/>
            <a:ext cx="12191400" cy="6854040"/>
          </a:xfrm>
          <a:prstGeom prst="rect">
            <a:avLst/>
          </a:prstGeom>
          <a:ln w="0">
            <a:noFill/>
          </a:ln>
        </p:spPr>
      </p:pic>
      <p:pic>
        <p:nvPicPr>
          <p:cNvPr id="41" name="Content Placeholder 14"/>
          <p:cNvPicPr/>
          <p:nvPr/>
        </p:nvPicPr>
        <p:blipFill>
          <a:blip r:embed="rId15"/>
          <a:srcRect l="151" t="2692" r="49040" b="2173"/>
          <a:stretch/>
        </p:blipFill>
        <p:spPr>
          <a:xfrm>
            <a:off x="4455720" y="-6480"/>
            <a:ext cx="7731720" cy="6853320"/>
          </a:xfrm>
          <a:prstGeom prst="rect">
            <a:avLst/>
          </a:prstGeom>
          <a:ln w="0">
            <a:noFill/>
          </a:ln>
        </p:spPr>
      </p:pic>
      <p:sp>
        <p:nvSpPr>
          <p:cNvPr id="42" name="Rectangle 6"/>
          <p:cNvSpPr/>
          <p:nvPr/>
        </p:nvSpPr>
        <p:spPr>
          <a:xfrm>
            <a:off x="0" y="0"/>
            <a:ext cx="8783280" cy="68583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Oval 12"/>
          <p:cNvSpPr/>
          <p:nvPr/>
        </p:nvSpPr>
        <p:spPr>
          <a:xfrm>
            <a:off x="1876680" y="842400"/>
            <a:ext cx="143640" cy="143640"/>
          </a:xfrm>
          <a:prstGeom prst="ellipse">
            <a:avLst/>
          </a:prstGeom>
          <a:noFill/>
          <a:ln>
            <a:solidFill>
              <a:srgbClr val="83A7FD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Oval 13"/>
          <p:cNvSpPr/>
          <p:nvPr/>
        </p:nvSpPr>
        <p:spPr>
          <a:xfrm>
            <a:off x="3272400" y="5713200"/>
            <a:ext cx="143640" cy="143640"/>
          </a:xfrm>
          <a:prstGeom prst="ellipse">
            <a:avLst/>
          </a:prstGeom>
          <a:noFill/>
          <a:ln>
            <a:solidFill>
              <a:srgbClr val="83A7FD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Straight Connector 14"/>
          <p:cNvSpPr/>
          <p:nvPr/>
        </p:nvSpPr>
        <p:spPr>
          <a:xfrm>
            <a:off x="-12240" y="2359440"/>
            <a:ext cx="5319720" cy="360"/>
          </a:xfrm>
          <a:prstGeom prst="line">
            <a:avLst/>
          </a:prstGeom>
          <a:ln w="25400">
            <a:solidFill>
              <a:srgbClr val="022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Graphic 12"/>
          <p:cNvSpPr/>
          <p:nvPr/>
        </p:nvSpPr>
        <p:spPr>
          <a:xfrm>
            <a:off x="2360160" y="596520"/>
            <a:ext cx="99720" cy="9972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ftr" idx="1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Biome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2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F7C535-C471-4B5E-B382-6BB3B3E58A14}" type="slidenum">
              <a:rPr lang="en-US" sz="1200" b="0" strike="noStrike" spc="-1">
                <a:solidFill>
                  <a:srgbClr val="FFFFFF"/>
                </a:solidFill>
                <a:latin typeface="Biom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90E"/>
            </a:gs>
            <a:gs pos="100000">
              <a:srgbClr val="9405FC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34"/>
          <p:cNvPicPr/>
          <p:nvPr/>
        </p:nvPicPr>
        <p:blipFill>
          <a:blip r:embed="rId14">
            <a:alphaModFix amt="18000"/>
          </a:blip>
          <a:stretch/>
        </p:blipFill>
        <p:spPr>
          <a:xfrm>
            <a:off x="0" y="11160"/>
            <a:ext cx="12191400" cy="6857280"/>
          </a:xfrm>
          <a:prstGeom prst="rect">
            <a:avLst/>
          </a:prstGeom>
          <a:ln w="0">
            <a:noFill/>
          </a:ln>
          <a:effectLst>
            <a:outerShdw blurRad="50760" dist="5076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88" name="Rectangle 35"/>
          <p:cNvSpPr/>
          <p:nvPr/>
        </p:nvSpPr>
        <p:spPr>
          <a:xfrm>
            <a:off x="322200" y="365040"/>
            <a:ext cx="11547000" cy="62366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Straight Connector 11"/>
          <p:cNvSpPr/>
          <p:nvPr/>
        </p:nvSpPr>
        <p:spPr>
          <a:xfrm>
            <a:off x="4451040" y="3330720"/>
            <a:ext cx="360" cy="1774800"/>
          </a:xfrm>
          <a:prstGeom prst="line">
            <a:avLst/>
          </a:prstGeom>
          <a:ln w="25400">
            <a:solidFill>
              <a:srgbClr val="022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Straight Connector 12"/>
          <p:cNvSpPr/>
          <p:nvPr/>
        </p:nvSpPr>
        <p:spPr>
          <a:xfrm>
            <a:off x="7755840" y="3330720"/>
            <a:ext cx="360" cy="1774800"/>
          </a:xfrm>
          <a:prstGeom prst="line">
            <a:avLst/>
          </a:prstGeom>
          <a:ln w="25400">
            <a:solidFill>
              <a:srgbClr val="022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Graphic 12"/>
          <p:cNvSpPr/>
          <p:nvPr/>
        </p:nvSpPr>
        <p:spPr>
          <a:xfrm>
            <a:off x="873360" y="3931200"/>
            <a:ext cx="45000" cy="3708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Graphic 15"/>
          <p:cNvSpPr/>
          <p:nvPr/>
        </p:nvSpPr>
        <p:spPr>
          <a:xfrm>
            <a:off x="10658880" y="2022120"/>
            <a:ext cx="127440" cy="127440"/>
          </a:xfrm>
          <a:custGeom>
            <a:avLst/>
            <a:gdLst/>
            <a:ahLst/>
            <a:cxnLst/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Graphic 15"/>
          <p:cNvSpPr/>
          <p:nvPr/>
        </p:nvSpPr>
        <p:spPr>
          <a:xfrm>
            <a:off x="8496360" y="5218920"/>
            <a:ext cx="127440" cy="127440"/>
          </a:xfrm>
          <a:custGeom>
            <a:avLst/>
            <a:gdLst/>
            <a:ahLst/>
            <a:cxnLst/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PlaceHolder 1"/>
          <p:cNvSpPr>
            <a:spLocks noGrp="1"/>
          </p:cNvSpPr>
          <p:nvPr>
            <p:ph type="ftr" idx="3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Biome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ldNum" idx="4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9FDAAE-8E8C-4803-86A2-44B6299824B3}" type="slidenum">
              <a:rPr lang="en-US" sz="1200" b="0" strike="noStrike" spc="-1">
                <a:solidFill>
                  <a:srgbClr val="FFFFFF"/>
                </a:solidFill>
                <a:latin typeface="Biom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B11"/>
            </a:gs>
            <a:gs pos="100000">
              <a:srgbClr val="4A027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ontent Placeholder 14"/>
          <p:cNvPicPr/>
          <p:nvPr/>
        </p:nvPicPr>
        <p:blipFill>
          <a:blip r:embed="rId14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120" y="3240"/>
            <a:ext cx="12191400" cy="6854040"/>
          </a:xfrm>
          <a:prstGeom prst="rect">
            <a:avLst/>
          </a:prstGeom>
          <a:ln w="0">
            <a:noFill/>
          </a:ln>
        </p:spPr>
      </p:pic>
      <p:pic>
        <p:nvPicPr>
          <p:cNvPr id="135" name="Content Placeholder 14"/>
          <p:cNvPicPr/>
          <p:nvPr/>
        </p:nvPicPr>
        <p:blipFill>
          <a:blip r:embed="rId15"/>
          <a:srcRect l="151" t="2692" r="49040" b="2173"/>
          <a:stretch/>
        </p:blipFill>
        <p:spPr>
          <a:xfrm>
            <a:off x="4455720" y="-6480"/>
            <a:ext cx="7731720" cy="6853320"/>
          </a:xfrm>
          <a:prstGeom prst="rect">
            <a:avLst/>
          </a:prstGeom>
          <a:ln w="0">
            <a:noFill/>
          </a:ln>
        </p:spPr>
      </p:pic>
      <p:sp>
        <p:nvSpPr>
          <p:cNvPr id="136" name="Rectangle 6"/>
          <p:cNvSpPr/>
          <p:nvPr/>
        </p:nvSpPr>
        <p:spPr>
          <a:xfrm>
            <a:off x="0" y="0"/>
            <a:ext cx="8783280" cy="68583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Oval 12"/>
          <p:cNvSpPr/>
          <p:nvPr/>
        </p:nvSpPr>
        <p:spPr>
          <a:xfrm>
            <a:off x="1876680" y="842400"/>
            <a:ext cx="143640" cy="143640"/>
          </a:xfrm>
          <a:prstGeom prst="ellipse">
            <a:avLst/>
          </a:prstGeom>
          <a:noFill/>
          <a:ln>
            <a:solidFill>
              <a:srgbClr val="83A7FD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Oval 13"/>
          <p:cNvSpPr/>
          <p:nvPr/>
        </p:nvSpPr>
        <p:spPr>
          <a:xfrm>
            <a:off x="3272400" y="5713200"/>
            <a:ext cx="143640" cy="143640"/>
          </a:xfrm>
          <a:prstGeom prst="ellipse">
            <a:avLst/>
          </a:prstGeom>
          <a:noFill/>
          <a:ln>
            <a:solidFill>
              <a:srgbClr val="83A7FD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Straight Connector 14"/>
          <p:cNvSpPr/>
          <p:nvPr/>
        </p:nvSpPr>
        <p:spPr>
          <a:xfrm>
            <a:off x="-12240" y="2359440"/>
            <a:ext cx="5319720" cy="360"/>
          </a:xfrm>
          <a:prstGeom prst="line">
            <a:avLst/>
          </a:prstGeom>
          <a:ln w="25400">
            <a:solidFill>
              <a:srgbClr val="022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Graphic 12"/>
          <p:cNvSpPr/>
          <p:nvPr/>
        </p:nvSpPr>
        <p:spPr>
          <a:xfrm>
            <a:off x="2360160" y="596520"/>
            <a:ext cx="99720" cy="9972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PlaceHolder 1"/>
          <p:cNvSpPr>
            <a:spLocks noGrp="1"/>
          </p:cNvSpPr>
          <p:nvPr>
            <p:ph type="ftr" idx="5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Biome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ldNum" idx="6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75EBFD-AF9E-4006-8037-4B6663A86F76}" type="slidenum">
              <a:rPr lang="en-US" sz="1200" b="0" strike="noStrike" spc="-1">
                <a:solidFill>
                  <a:srgbClr val="FFFFFF"/>
                </a:solidFill>
                <a:latin typeface="Biom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B11"/>
            </a:gs>
            <a:gs pos="100000">
              <a:srgbClr val="4A027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Content Placeholder 14"/>
          <p:cNvPicPr/>
          <p:nvPr/>
        </p:nvPicPr>
        <p:blipFill>
          <a:blip r:embed="rId14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120" y="3240"/>
            <a:ext cx="12191400" cy="6854040"/>
          </a:xfrm>
          <a:prstGeom prst="rect">
            <a:avLst/>
          </a:prstGeom>
          <a:ln w="0">
            <a:noFill/>
          </a:ln>
        </p:spPr>
      </p:pic>
      <p:pic>
        <p:nvPicPr>
          <p:cNvPr id="182" name="Content Placeholder 14"/>
          <p:cNvPicPr/>
          <p:nvPr/>
        </p:nvPicPr>
        <p:blipFill>
          <a:blip r:embed="rId15"/>
          <a:srcRect l="151" t="2692" r="49040" b="2173"/>
          <a:stretch/>
        </p:blipFill>
        <p:spPr>
          <a:xfrm>
            <a:off x="4460040" y="-6480"/>
            <a:ext cx="7731720" cy="6853320"/>
          </a:xfrm>
          <a:prstGeom prst="rect">
            <a:avLst/>
          </a:prstGeom>
          <a:ln w="0">
            <a:noFill/>
          </a:ln>
        </p:spPr>
      </p:pic>
      <p:sp>
        <p:nvSpPr>
          <p:cNvPr id="183" name="Rectangle 14"/>
          <p:cNvSpPr/>
          <p:nvPr/>
        </p:nvSpPr>
        <p:spPr>
          <a:xfrm>
            <a:off x="5760" y="0"/>
            <a:ext cx="6084360" cy="685728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Straight Connector 18"/>
          <p:cNvSpPr/>
          <p:nvPr/>
        </p:nvSpPr>
        <p:spPr>
          <a:xfrm>
            <a:off x="-12240" y="3124800"/>
            <a:ext cx="4803480" cy="360"/>
          </a:xfrm>
          <a:prstGeom prst="line">
            <a:avLst/>
          </a:prstGeom>
          <a:ln w="25400">
            <a:solidFill>
              <a:srgbClr val="022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Oval 26"/>
          <p:cNvSpPr/>
          <p:nvPr/>
        </p:nvSpPr>
        <p:spPr>
          <a:xfrm>
            <a:off x="705240" y="1144080"/>
            <a:ext cx="126000" cy="126000"/>
          </a:xfrm>
          <a:prstGeom prst="ellipse">
            <a:avLst/>
          </a:prstGeom>
          <a:noFill/>
          <a:ln>
            <a:solidFill>
              <a:srgbClr val="83A7FD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Graphic 12"/>
          <p:cNvSpPr/>
          <p:nvPr/>
        </p:nvSpPr>
        <p:spPr>
          <a:xfrm>
            <a:off x="468000" y="1963440"/>
            <a:ext cx="45000" cy="3708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PlaceHolder 1"/>
          <p:cNvSpPr>
            <a:spLocks noGrp="1"/>
          </p:cNvSpPr>
          <p:nvPr>
            <p:ph type="ftr" idx="7"/>
          </p:nvPr>
        </p:nvSpPr>
        <p:spPr>
          <a:xfrm>
            <a:off x="336240" y="62373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Biome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ldNum" idx="8"/>
          </p:nvPr>
        </p:nvSpPr>
        <p:spPr>
          <a:xfrm>
            <a:off x="9141120" y="6226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FA8A7A-136F-4783-900F-B189FC53600B}" type="slidenum">
              <a:rPr lang="en-US" sz="1200" b="0" strike="noStrike" spc="-1">
                <a:solidFill>
                  <a:srgbClr val="FFFFFF"/>
                </a:solidFill>
                <a:latin typeface="Biom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1360" y="1338480"/>
            <a:ext cx="1219140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2195">
                <a:solidFill>
                  <a:srgbClr val="B059FD"/>
                </a:solidFill>
                <a:latin typeface="Biome"/>
              </a:rPr>
              <a:t>GROUP 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-81360" y="2543040"/>
            <a:ext cx="12191400" cy="78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4000" b="0" strike="noStrike" spc="1795">
                <a:solidFill>
                  <a:srgbClr val="FFFFFF"/>
                </a:solidFill>
                <a:latin typeface="Biome Light"/>
              </a:rPr>
              <a:t>TEST FOR NORMALITY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0" y="3323880"/>
            <a:ext cx="12191400" cy="1322640"/>
          </a:xfrm>
          <a:prstGeom prst="rect">
            <a:avLst/>
          </a:prstGeom>
          <a:solidFill>
            <a:srgbClr val="000000">
              <a:alpha val="62000"/>
            </a:srgb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6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296">
                <a:solidFill>
                  <a:srgbClr val="FFFFFF"/>
                </a:solidFill>
                <a:latin typeface="Arial Nova"/>
              </a:rPr>
              <a:t>Adebowale Oluwasanmi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6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296">
                <a:solidFill>
                  <a:srgbClr val="FFFFFF"/>
                </a:solidFill>
                <a:latin typeface="Arial Nova"/>
              </a:rPr>
              <a:t>Miguel Angel Acuña Silva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4" descr="Chart, box and whiske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674640" y="920160"/>
            <a:ext cx="4893480" cy="3285360"/>
          </a:xfrm>
          <a:prstGeom prst="rect">
            <a:avLst/>
          </a:prstGeom>
          <a:ln w="0">
            <a:noFill/>
          </a:ln>
        </p:spPr>
      </p:pic>
      <p:sp>
        <p:nvSpPr>
          <p:cNvPr id="276" name="TextBox 5"/>
          <p:cNvSpPr/>
          <p:nvPr/>
        </p:nvSpPr>
        <p:spPr>
          <a:xfrm>
            <a:off x="6837480" y="1224360"/>
            <a:ext cx="4893480" cy="301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The histogram reveal that the zip code distribution is slightly skewed to the right.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Q-Q plots shows a slight departure from normality at the tails of the distribution.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P-P plot shows significant departure from normality at the centre of the distribution.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The longer tail to the right on the box plot visual confirms that the distribution for zip code values is rightly skewed.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7" name="TextBox 8"/>
          <p:cNvSpPr/>
          <p:nvPr/>
        </p:nvSpPr>
        <p:spPr>
          <a:xfrm>
            <a:off x="576000" y="612360"/>
            <a:ext cx="41623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>
                <a:solidFill>
                  <a:srgbClr val="73EBF9"/>
                </a:solidFill>
                <a:latin typeface="Arial"/>
                <a:ea typeface="DejaVu Sans"/>
              </a:rPr>
              <a:t>Box Plot showing zip code distribution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8" name="TextBox 10"/>
          <p:cNvSpPr/>
          <p:nvPr/>
        </p:nvSpPr>
        <p:spPr>
          <a:xfrm>
            <a:off x="3392280" y="-3240"/>
            <a:ext cx="3985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4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VISUAL TESTS FOR NORMALITY (CONT’D)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9" name="TextBox 13"/>
          <p:cNvSpPr/>
          <p:nvPr/>
        </p:nvSpPr>
        <p:spPr>
          <a:xfrm>
            <a:off x="6623280" y="938520"/>
            <a:ext cx="356256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600" b="0" u="sng" strike="noStrike" spc="-1">
                <a:solidFill>
                  <a:srgbClr val="73EBF9"/>
                </a:solidFill>
                <a:uFillTx/>
                <a:latin typeface="Biome"/>
                <a:ea typeface="DejaVu Sans"/>
              </a:rPr>
              <a:t>FINDINGS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09840" cy="1164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00" b="0" strike="noStrike" spc="-1">
                <a:solidFill>
                  <a:srgbClr val="73EBF9"/>
                </a:solidFill>
                <a:latin typeface="Biome"/>
              </a:rPr>
              <a:t>Shapiro-Wilk &amp; Kolmorov - Smirnov tests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81" name="Picture 1"/>
          <p:cNvPicPr/>
          <p:nvPr/>
        </p:nvPicPr>
        <p:blipFill>
          <a:blip r:embed="rId2"/>
          <a:stretch/>
        </p:blipFill>
        <p:spPr>
          <a:xfrm>
            <a:off x="84600" y="3460680"/>
            <a:ext cx="5365080" cy="744840"/>
          </a:xfrm>
          <a:prstGeom prst="rect">
            <a:avLst/>
          </a:prstGeom>
          <a:ln w="0">
            <a:noFill/>
          </a:ln>
        </p:spPr>
      </p:pic>
      <p:sp>
        <p:nvSpPr>
          <p:cNvPr id="282" name="Title 1"/>
          <p:cNvSpPr/>
          <p:nvPr/>
        </p:nvSpPr>
        <p:spPr>
          <a:xfrm>
            <a:off x="-581040" y="2149560"/>
            <a:ext cx="6909840" cy="116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00" b="0" strike="noStrike" spc="-1">
                <a:solidFill>
                  <a:srgbClr val="73EBF9"/>
                </a:solidFill>
                <a:latin typeface="Biome"/>
                <a:ea typeface="DejaVu Sans"/>
              </a:rPr>
              <a:t>                     Z Value (Skewness &amp; Kurtosis)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83" name="TextBox 3"/>
          <p:cNvSpPr/>
          <p:nvPr/>
        </p:nvSpPr>
        <p:spPr>
          <a:xfrm>
            <a:off x="4297680" y="0"/>
            <a:ext cx="4351680" cy="3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STATISTICAL TESTS (ZIPCODE)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84" name="Picture 6"/>
          <p:cNvPicPr/>
          <p:nvPr/>
        </p:nvPicPr>
        <p:blipFill>
          <a:blip r:embed="rId3"/>
          <a:stretch/>
        </p:blipFill>
        <p:spPr>
          <a:xfrm>
            <a:off x="84600" y="1164960"/>
            <a:ext cx="5365080" cy="1444680"/>
          </a:xfrm>
          <a:prstGeom prst="rect">
            <a:avLst/>
          </a:prstGeom>
          <a:ln w="0">
            <a:noFill/>
          </a:ln>
        </p:spPr>
      </p:pic>
      <p:sp>
        <p:nvSpPr>
          <p:cNvPr id="285" name="TextBox 7"/>
          <p:cNvSpPr/>
          <p:nvPr/>
        </p:nvSpPr>
        <p:spPr>
          <a:xfrm>
            <a:off x="5535360" y="919440"/>
            <a:ext cx="320544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The Shapiro-Wilk and Kolmogorov-Smirnov tests confirm that zip code violates the assumption of normality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 with P&lt;0.05 for both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 tests.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86" name="TextBox 9"/>
          <p:cNvSpPr/>
          <p:nvPr/>
        </p:nvSpPr>
        <p:spPr>
          <a:xfrm>
            <a:off x="760680" y="4272840"/>
            <a:ext cx="3423240" cy="255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800" b="0" i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Z value (Skewness)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= 0.368/0.053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= </a:t>
            </a:r>
            <a:r>
              <a:rPr lang="en-GB" sz="18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6.94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800" b="0" i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Z value (Kurtosis)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= 0.919/0.107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= </a:t>
            </a:r>
            <a:r>
              <a:rPr lang="en-GB" sz="18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-0.81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10"/>
              <p:cNvSpPr/>
              <p:nvPr/>
            </p:nvSpPr>
            <p:spPr>
              <a:xfrm>
                <a:off x="5535360" y="3795480"/>
                <a:ext cx="3205440" cy="353797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285840" indent="-285840">
                  <a:lnSpc>
                    <a:spcPct val="10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The z-value for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skewness confirms that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the zip code distribution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is positively skewed,    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with 6.94 exceeding </a:t>
                </a:r>
                <a14:m>
                  <m:oMath xmlns:m="http://schemas.openxmlformats.org/officeDocument/2006/math">
                    <m:r>
                      <a:rPr lang="en-GB" sz="1600" b="0" i="1" strike="noStrike" spc="-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1.96.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</a:t>
                </a:r>
                <a:endParaRPr lang="en-US" sz="1600" b="0" strike="noStrike" spc="-1" dirty="0">
                  <a:latin typeface="Arial"/>
                </a:endParaRPr>
              </a:p>
              <a:p>
                <a:pPr marL="285840" indent="-285840">
                  <a:lnSpc>
                    <a:spcPct val="10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While the z-value for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kurtosis falls between  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the threshold of </a:t>
                </a:r>
                <a14:m>
                  <m:oMath xmlns:m="http://schemas.openxmlformats.org/officeDocument/2006/math">
                    <m:r>
                      <a:rPr lang="en-GB" sz="1600" b="0" i="1" strike="noStrike" spc="-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1.96.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 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287" name="TextBox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60" y="3795480"/>
                <a:ext cx="3205440" cy="3537976"/>
              </a:xfrm>
              <a:prstGeom prst="rect">
                <a:avLst/>
              </a:prstGeom>
              <a:blipFill>
                <a:blip r:embed="rId4"/>
                <a:stretch>
                  <a:fillRect l="-760" t="-517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N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GROUP B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FBE23DA-C476-4D17-9E71-42D7B540ED20}" type="slidenum">
              <a:r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Box 13"/>
          <p:cNvSpPr/>
          <p:nvPr/>
        </p:nvSpPr>
        <p:spPr>
          <a:xfrm>
            <a:off x="3602880" y="73080"/>
            <a:ext cx="429696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8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CONCLUSION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89" name="TextBox 1"/>
          <p:cNvSpPr/>
          <p:nvPr/>
        </p:nvSpPr>
        <p:spPr>
          <a:xfrm>
            <a:off x="347400" y="804600"/>
            <a:ext cx="10405080" cy="22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20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Visual tests i.e histogram, normal Q-Q plots, P-P plots, box plots and statistical tests such as the Shapiro-Wilk &amp; Kolmorov-Smirnov tests showed that values for zip code were not normally distributed, with a skewness of 0.368 (SE= 0.053) and kurtosis of -0.919 (SE= 0.107).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20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Therefore, we reject the null hypothesis.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20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Box 1"/>
          <p:cNvSpPr/>
          <p:nvPr/>
        </p:nvSpPr>
        <p:spPr>
          <a:xfrm>
            <a:off x="255960" y="343080"/>
            <a:ext cx="33094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Biome"/>
                <a:ea typeface="DejaVu Sans"/>
              </a:rPr>
              <a:t>3) YEAR BUILT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1" name="TextBox 7"/>
          <p:cNvSpPr/>
          <p:nvPr/>
        </p:nvSpPr>
        <p:spPr>
          <a:xfrm>
            <a:off x="329040" y="1627560"/>
            <a:ext cx="35107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14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VISUAL TESTS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92" name="TextBox 12"/>
          <p:cNvSpPr/>
          <p:nvPr/>
        </p:nvSpPr>
        <p:spPr>
          <a:xfrm>
            <a:off x="164520" y="2222640"/>
            <a:ext cx="416232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Histogram showing year-built distribution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93" name="TextBox 14"/>
          <p:cNvSpPr/>
          <p:nvPr/>
        </p:nvSpPr>
        <p:spPr>
          <a:xfrm>
            <a:off x="4536000" y="2273440"/>
            <a:ext cx="416232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Q-Q plot for year-built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94" name="TextBox 15"/>
          <p:cNvSpPr/>
          <p:nvPr/>
        </p:nvSpPr>
        <p:spPr>
          <a:xfrm>
            <a:off x="8364600" y="2189520"/>
            <a:ext cx="416232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P-P plot for year-built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295" name="Picture 18"/>
          <p:cNvPicPr/>
          <p:nvPr/>
        </p:nvPicPr>
        <p:blipFill>
          <a:blip r:embed="rId2"/>
          <a:stretch/>
        </p:blipFill>
        <p:spPr>
          <a:xfrm>
            <a:off x="4419360" y="2570400"/>
            <a:ext cx="3855240" cy="315324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20"/>
          <p:cNvPicPr/>
          <p:nvPr/>
        </p:nvPicPr>
        <p:blipFill>
          <a:blip r:embed="rId3"/>
          <a:stretch/>
        </p:blipFill>
        <p:spPr>
          <a:xfrm>
            <a:off x="8364600" y="2563560"/>
            <a:ext cx="3688560" cy="3153240"/>
          </a:xfrm>
          <a:prstGeom prst="rect">
            <a:avLst/>
          </a:prstGeom>
          <a:ln w="0">
            <a:noFill/>
          </a:ln>
        </p:spPr>
      </p:pic>
      <p:sp>
        <p:nvSpPr>
          <p:cNvPr id="297" name="TextBox 21"/>
          <p:cNvSpPr/>
          <p:nvPr/>
        </p:nvSpPr>
        <p:spPr>
          <a:xfrm>
            <a:off x="320040" y="312120"/>
            <a:ext cx="933516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Biome"/>
                <a:ea typeface="DejaVu Sans"/>
              </a:rPr>
              <a:t> NULL HYPOTHESIS </a:t>
            </a:r>
            <a:r>
              <a:rPr lang="en-GB" sz="18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(</a:t>
            </a:r>
            <a:r>
              <a:rPr lang="en-GB" sz="1800" b="0" i="1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Ho</a:t>
            </a:r>
            <a:r>
              <a:rPr lang="en-GB" sz="18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) – The values for year-built variable follow a normal distribution.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98" name="Picture 23" descr="Chart, histogram&#10;&#10;Description automatically generated"/>
          <p:cNvPicPr/>
          <p:nvPr/>
        </p:nvPicPr>
        <p:blipFill>
          <a:blip r:embed="rId4"/>
          <a:stretch/>
        </p:blipFill>
        <p:spPr>
          <a:xfrm>
            <a:off x="164520" y="2570400"/>
            <a:ext cx="4162320" cy="3153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Box 5"/>
          <p:cNvSpPr/>
          <p:nvPr/>
        </p:nvSpPr>
        <p:spPr>
          <a:xfrm>
            <a:off x="6837480" y="1474200"/>
            <a:ext cx="4893480" cy="3045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The histogram reveal that the year-built distribution is significantly skewed to the left,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Q-Q plots shows a slight departure from normality at the tails of the distribution.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P-P plot shows significant departure from normality at the centre of the distribution.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The longer tail to the left on the box plot visual confirms that the distribution for year-built values is left skewed.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00" name="TextBox 8"/>
          <p:cNvSpPr/>
          <p:nvPr/>
        </p:nvSpPr>
        <p:spPr>
          <a:xfrm>
            <a:off x="576000" y="612360"/>
            <a:ext cx="416232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Box Plot showing year-built distribution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01" name="TextBox 10"/>
          <p:cNvSpPr/>
          <p:nvPr/>
        </p:nvSpPr>
        <p:spPr>
          <a:xfrm>
            <a:off x="4102560" y="19800"/>
            <a:ext cx="3985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4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VISUAL TESTS  (CONT’D)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2" name="TextBox 13"/>
          <p:cNvSpPr/>
          <p:nvPr/>
        </p:nvSpPr>
        <p:spPr>
          <a:xfrm>
            <a:off x="6623280" y="938520"/>
            <a:ext cx="356256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600" b="0" u="sng" strike="noStrike" spc="-1">
                <a:solidFill>
                  <a:srgbClr val="73EBF9"/>
                </a:solidFill>
                <a:uFillTx/>
                <a:latin typeface="Biome"/>
                <a:ea typeface="DejaVu Sans"/>
              </a:rPr>
              <a:t>FINDINGS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03" name="Picture 2"/>
          <p:cNvPicPr/>
          <p:nvPr/>
        </p:nvPicPr>
        <p:blipFill>
          <a:blip r:embed="rId2"/>
          <a:stretch/>
        </p:blipFill>
        <p:spPr>
          <a:xfrm>
            <a:off x="407880" y="984240"/>
            <a:ext cx="5488200" cy="4026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09840" cy="1164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00" b="0" strike="noStrike" spc="-1">
                <a:solidFill>
                  <a:srgbClr val="73EBF9"/>
                </a:solidFill>
                <a:latin typeface="Biome"/>
              </a:rPr>
              <a:t>Shapiro-Wilk &amp; Kolmorov - Smirnov tests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5" name="Title 1"/>
          <p:cNvSpPr/>
          <p:nvPr/>
        </p:nvSpPr>
        <p:spPr>
          <a:xfrm>
            <a:off x="-581040" y="2149560"/>
            <a:ext cx="6909840" cy="116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00" b="0" strike="noStrike" spc="-1">
                <a:solidFill>
                  <a:srgbClr val="73EBF9"/>
                </a:solidFill>
                <a:latin typeface="Biome"/>
                <a:ea typeface="DejaVu Sans"/>
              </a:rPr>
              <a:t>                     Z Value (Skewness &amp; Kurtosis)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6" name="TextBox 3"/>
          <p:cNvSpPr/>
          <p:nvPr/>
        </p:nvSpPr>
        <p:spPr>
          <a:xfrm>
            <a:off x="4297680" y="0"/>
            <a:ext cx="4351680" cy="3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STATISTICAL TESTS (YEAR BUILT)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07" name="TextBox 7"/>
          <p:cNvSpPr/>
          <p:nvPr/>
        </p:nvSpPr>
        <p:spPr>
          <a:xfrm>
            <a:off x="5535360" y="919440"/>
            <a:ext cx="3205440" cy="18144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The Shapiro-Wilk and Kolmogorov-Smirnov tests confirm that year-built distribution violates the assumption of normality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 with P&lt;0.05 for both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 tests.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08" name="TextBox 9"/>
          <p:cNvSpPr/>
          <p:nvPr/>
        </p:nvSpPr>
        <p:spPr>
          <a:xfrm>
            <a:off x="760680" y="4272840"/>
            <a:ext cx="3423240" cy="255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800" b="0" i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Z value (Skewness)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= -0.450/0.053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= </a:t>
            </a:r>
            <a:r>
              <a:rPr lang="en-GB" sz="18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-8.4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800" b="0" i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Z value (Kurtosis)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= -0.699/0.107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= </a:t>
            </a:r>
            <a:r>
              <a:rPr lang="en-GB" sz="18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-6.53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09" name="TextBox 10"/>
          <p:cNvSpPr/>
          <p:nvPr/>
        </p:nvSpPr>
        <p:spPr>
          <a:xfrm>
            <a:off x="5535360" y="3314520"/>
            <a:ext cx="3205440" cy="35379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The z-value for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skewness confirms that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the year-built distribution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is negatively skewed,    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with -8.4 exceeding1.96.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The z-value for kurtosis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 -6.53,also exceeds 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 the threshold of 1.96.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    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310" name="Picture 5"/>
          <p:cNvPicPr/>
          <p:nvPr/>
        </p:nvPicPr>
        <p:blipFill>
          <a:blip r:embed="rId2"/>
          <a:stretch/>
        </p:blipFill>
        <p:spPr>
          <a:xfrm>
            <a:off x="48240" y="1164960"/>
            <a:ext cx="5309280" cy="149400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12"/>
          <p:cNvPicPr/>
          <p:nvPr/>
        </p:nvPicPr>
        <p:blipFill>
          <a:blip r:embed="rId3"/>
          <a:stretch/>
        </p:blipFill>
        <p:spPr>
          <a:xfrm>
            <a:off x="48240" y="3363840"/>
            <a:ext cx="5309280" cy="723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GROUP B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10A297-7831-4A61-B23B-A9E338331FFA}" type="slidenum">
              <a:r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336240" y="1204560"/>
            <a:ext cx="6909840" cy="1164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spc="-1">
                <a:solidFill>
                  <a:srgbClr val="FFFFFF"/>
                </a:solidFill>
                <a:latin typeface="Biome"/>
              </a:rPr>
              <a:t>	Conclusion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3" name="TextBox 1"/>
          <p:cNvSpPr/>
          <p:nvPr/>
        </p:nvSpPr>
        <p:spPr>
          <a:xfrm>
            <a:off x="0" y="2587680"/>
            <a:ext cx="8375040" cy="2553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Visual tests i.e., histogram, normal Q-Q plots, P-P plots, box plots and statistical tests such as the Shapiro-Wilk &amp; </a:t>
            </a:r>
            <a:r>
              <a:rPr lang="en-GB" sz="2000" b="0" strike="noStrike" spc="-1" dirty="0" err="1">
                <a:solidFill>
                  <a:srgbClr val="FFFFFF"/>
                </a:solidFill>
                <a:latin typeface="Arial Nova"/>
                <a:ea typeface="DejaVu Sans"/>
              </a:rPr>
              <a:t>Kolmorov</a:t>
            </a: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-Smirnov tests showed that values for year built were not normally distributed, with a skewness of -0.450 (SE= 0.053) and kurtosis of -0.699 (SE= 0.107).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We reject the null hypothesis.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GROUP B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87F4A27-F5BC-4715-BF1E-E6C923257274}" type="slidenum">
              <a:r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Box 29"/>
          <p:cNvSpPr/>
          <p:nvPr/>
        </p:nvSpPr>
        <p:spPr>
          <a:xfrm>
            <a:off x="255960" y="404280"/>
            <a:ext cx="5546126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Biome"/>
                <a:ea typeface="DejaVu Sans"/>
              </a:rPr>
              <a:t>4) </a:t>
            </a:r>
            <a:r>
              <a:rPr lang="en-GB" spc="-1" dirty="0">
                <a:solidFill>
                  <a:srgbClr val="FFFFFF"/>
                </a:solidFill>
                <a:latin typeface="Biome"/>
                <a:ea typeface="DejaVu Sans"/>
              </a:rPr>
              <a:t>SQ. FT LIVING (SQ. FOOTAGE OF THE HOUSE)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15" name="TextBox 30"/>
          <p:cNvSpPr/>
          <p:nvPr/>
        </p:nvSpPr>
        <p:spPr>
          <a:xfrm>
            <a:off x="329040" y="1627560"/>
            <a:ext cx="35107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14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VISUAL TESTS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16" name="TextBox 31"/>
          <p:cNvSpPr/>
          <p:nvPr/>
        </p:nvSpPr>
        <p:spPr>
          <a:xfrm>
            <a:off x="164520" y="2389158"/>
            <a:ext cx="416232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Histogram showing </a:t>
            </a:r>
            <a:r>
              <a:rPr lang="en-GB" sz="1400" b="1" spc="-1" dirty="0">
                <a:solidFill>
                  <a:srgbClr val="73EBF9"/>
                </a:solidFill>
                <a:latin typeface="Arial"/>
                <a:ea typeface="DejaVu Sans"/>
              </a:rPr>
              <a:t>sq. ft </a:t>
            </a: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 distribution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17" name="TextBox 32"/>
          <p:cNvSpPr/>
          <p:nvPr/>
        </p:nvSpPr>
        <p:spPr>
          <a:xfrm>
            <a:off x="4326840" y="2408638"/>
            <a:ext cx="416232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Q-Q plot for </a:t>
            </a:r>
            <a:r>
              <a:rPr lang="en-GB" sz="1400" b="1" spc="-1" dirty="0">
                <a:solidFill>
                  <a:srgbClr val="73EBF9"/>
                </a:solidFill>
                <a:latin typeface="Arial"/>
                <a:ea typeface="DejaVu Sans"/>
              </a:rPr>
              <a:t>sq. ft living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18" name="TextBox 33"/>
          <p:cNvSpPr/>
          <p:nvPr/>
        </p:nvSpPr>
        <p:spPr>
          <a:xfrm>
            <a:off x="8279040" y="2445157"/>
            <a:ext cx="416232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P-P plot for </a:t>
            </a:r>
            <a:r>
              <a:rPr lang="en-GB" sz="1400" b="1" spc="-1" dirty="0">
                <a:solidFill>
                  <a:srgbClr val="73EBF9"/>
                </a:solidFill>
                <a:latin typeface="Arial"/>
                <a:ea typeface="DejaVu Sans"/>
              </a:rPr>
              <a:t>sq. ft living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351000" y="1015920"/>
            <a:ext cx="11511960" cy="91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Biome"/>
              </a:rPr>
              <a:t> NULL HYPOTHESIS </a:t>
            </a:r>
            <a:r>
              <a:rPr lang="en-GB" sz="1800" b="0" strike="noStrike" spc="-1" dirty="0">
                <a:solidFill>
                  <a:srgbClr val="FFFFFF"/>
                </a:solidFill>
                <a:latin typeface="Arial Nova"/>
              </a:rPr>
              <a:t>(</a:t>
            </a:r>
            <a:r>
              <a:rPr lang="en-GB" sz="1800" b="0" i="1" strike="noStrike" spc="-1" dirty="0">
                <a:solidFill>
                  <a:srgbClr val="FFFFFF"/>
                </a:solidFill>
                <a:latin typeface="Arial Nova"/>
              </a:rPr>
              <a:t>Ho</a:t>
            </a:r>
            <a:r>
              <a:rPr lang="en-GB" sz="1800" b="0" strike="noStrike" spc="-1" dirty="0">
                <a:solidFill>
                  <a:srgbClr val="FFFFFF"/>
                </a:solidFill>
                <a:latin typeface="Arial Nova"/>
              </a:rPr>
              <a:t>) – The values for </a:t>
            </a:r>
            <a:r>
              <a:rPr lang="en-GB" spc="-1" dirty="0">
                <a:solidFill>
                  <a:srgbClr val="FFFFFF"/>
                </a:solidFill>
                <a:latin typeface="Arial Nova"/>
              </a:rPr>
              <a:t>square footage of the home</a:t>
            </a:r>
            <a:r>
              <a:rPr lang="en-GB" sz="1800" b="0" strike="noStrike" spc="-1" dirty="0">
                <a:solidFill>
                  <a:srgbClr val="FFFFFF"/>
                </a:solidFill>
                <a:latin typeface="Arial Nova"/>
              </a:rPr>
              <a:t> variable follow a normal distribution. </a:t>
            </a:r>
          </a:p>
          <a:p>
            <a:pPr>
              <a:lnSpc>
                <a:spcPct val="100000"/>
              </a:lnSpc>
              <a:buNone/>
            </a:pPr>
            <a:r>
              <a:rPr lang="en-GB" spc="-1" dirty="0">
                <a:solidFill>
                  <a:srgbClr val="FFFFFF"/>
                </a:solidFill>
                <a:latin typeface="Arial Nova"/>
              </a:rPr>
              <a:t>                                                                                                                                                  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610FDE6-7004-EFE5-7943-5D741B8F9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0" y="2751840"/>
            <a:ext cx="3913561" cy="3701880"/>
          </a:xfrm>
          <a:prstGeom prst="rect">
            <a:avLst/>
          </a:prstGeom>
        </p:spPr>
      </p:pic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698A1DC-4E6E-E5B2-974D-A59AC8D63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80" y="2751480"/>
            <a:ext cx="4023360" cy="370188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386CAB6-2A42-4161-E474-4A8202EAC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00" y="2751480"/>
            <a:ext cx="3705480" cy="3701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35"/>
          <p:cNvSpPr/>
          <p:nvPr/>
        </p:nvSpPr>
        <p:spPr>
          <a:xfrm>
            <a:off x="6837480" y="1474200"/>
            <a:ext cx="4893480" cy="30455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The histogram reveal that the sq. ft living distribution is significantly skewed to the right,</a:t>
            </a:r>
            <a:endParaRPr lang="en-US" sz="1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Q-Q plots shows a very significant departure from normality.</a:t>
            </a:r>
            <a:endParaRPr lang="en-US" sz="1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P-P plot shows very significant departure from normality.</a:t>
            </a:r>
            <a:endParaRPr lang="en-US" sz="1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The longer tail to the right of the boxplot confirms the sq. ft living variable is rightly skewed, with many outliers.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25" name="TextBox 36"/>
          <p:cNvSpPr/>
          <p:nvPr/>
        </p:nvSpPr>
        <p:spPr>
          <a:xfrm>
            <a:off x="576000" y="612360"/>
            <a:ext cx="416232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Box Plot showing </a:t>
            </a:r>
            <a:r>
              <a:rPr lang="en-GB" sz="1400" b="1" spc="-1" dirty="0">
                <a:solidFill>
                  <a:srgbClr val="73EBF9"/>
                </a:solidFill>
                <a:latin typeface="Arial"/>
                <a:ea typeface="DejaVu Sans"/>
              </a:rPr>
              <a:t>sq. ft living</a:t>
            </a: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 distribution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26" name="TextBox 37"/>
          <p:cNvSpPr/>
          <p:nvPr/>
        </p:nvSpPr>
        <p:spPr>
          <a:xfrm>
            <a:off x="4102560" y="19800"/>
            <a:ext cx="39859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4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VISUAL TESTS  (CONT’D)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27" name="TextBox 38"/>
          <p:cNvSpPr/>
          <p:nvPr/>
        </p:nvSpPr>
        <p:spPr>
          <a:xfrm>
            <a:off x="6623280" y="938520"/>
            <a:ext cx="356256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600" b="0" u="sng" strike="noStrike" spc="-1">
                <a:solidFill>
                  <a:srgbClr val="73EBF9"/>
                </a:solidFill>
                <a:uFillTx/>
                <a:latin typeface="Biome"/>
                <a:ea typeface="DejaVu Sans"/>
              </a:rPr>
              <a:t>FINDINGS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A821DD7-CDC9-2824-0692-B8309EC42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271880"/>
            <a:ext cx="6047280" cy="4973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6909840" cy="1164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00" b="0" strike="noStrike" spc="-1">
                <a:solidFill>
                  <a:srgbClr val="73EBF9"/>
                </a:solidFill>
                <a:latin typeface="Biome"/>
              </a:rPr>
              <a:t>Shapiro-Wilk &amp; Kolmorov - Smirnov tests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0" name="Title 5"/>
          <p:cNvSpPr/>
          <p:nvPr/>
        </p:nvSpPr>
        <p:spPr>
          <a:xfrm>
            <a:off x="-642000" y="2869200"/>
            <a:ext cx="6909840" cy="116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00" b="0" strike="noStrike" spc="-1">
                <a:solidFill>
                  <a:srgbClr val="73EBF9"/>
                </a:solidFill>
                <a:latin typeface="Biome"/>
                <a:ea typeface="DejaVu Sans"/>
              </a:rPr>
              <a:t>                     Z Value (Skewness &amp; Kurtosis)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1" name="TextBox 39"/>
          <p:cNvSpPr/>
          <p:nvPr/>
        </p:nvSpPr>
        <p:spPr>
          <a:xfrm>
            <a:off x="4297680" y="0"/>
            <a:ext cx="4351680" cy="3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u="sng" strike="noStrike" spc="-1" dirty="0">
                <a:solidFill>
                  <a:srgbClr val="FFFFFF"/>
                </a:solidFill>
                <a:uFillTx/>
                <a:latin typeface="Biome"/>
                <a:ea typeface="DejaVu Sans"/>
              </a:rPr>
              <a:t>STATISTICAL TESTS (</a:t>
            </a:r>
            <a:r>
              <a:rPr lang="en-GB" sz="2000" u="sng" spc="-1" dirty="0">
                <a:solidFill>
                  <a:srgbClr val="FFFFFF"/>
                </a:solidFill>
                <a:latin typeface="Biome"/>
                <a:ea typeface="DejaVu Sans"/>
              </a:rPr>
              <a:t>Sq. ft living</a:t>
            </a:r>
            <a:r>
              <a:rPr lang="en-GB" sz="2000" b="0" u="sng" strike="noStrike" spc="-1" dirty="0">
                <a:solidFill>
                  <a:srgbClr val="FFFFFF"/>
                </a:solidFill>
                <a:uFillTx/>
                <a:latin typeface="Biome"/>
                <a:ea typeface="DejaVu Sans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2" name="TextBox 40"/>
          <p:cNvSpPr/>
          <p:nvPr/>
        </p:nvSpPr>
        <p:spPr>
          <a:xfrm>
            <a:off x="0" y="1222200"/>
            <a:ext cx="874080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The Shapiro-Wilk and Kolmogorov-Smirnov tests both indicate a p-value of less than 0.05, small enough to reject the null hypothesis that the </a:t>
            </a:r>
            <a:r>
              <a:rPr lang="en-GB" sz="1600" spc="-1" dirty="0">
                <a:solidFill>
                  <a:srgbClr val="FFFFFF"/>
                </a:solidFill>
                <a:latin typeface="Arial Nova"/>
                <a:ea typeface="DejaVu Sans"/>
              </a:rPr>
              <a:t>sq. ft living</a:t>
            </a: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variable is normally distributed.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GROUP B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DD25E39-13F9-4506-816A-7ABFFA2ECC02}" type="slidenum">
              <a:rPr/>
              <a:t>19</a:t>
            </a:fld>
            <a:endParaRPr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94DA561-95F3-4169-5214-0A45EAE85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" y="2099880"/>
            <a:ext cx="6909839" cy="144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12FB2-00F5-1F6D-0F72-9727DF459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3" y="4146708"/>
            <a:ext cx="6777116" cy="567531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5335811-AD40-9953-FE37-9EE9ABED79D2}"/>
              </a:ext>
            </a:extLst>
          </p:cNvPr>
          <p:cNvSpPr/>
          <p:nvPr/>
        </p:nvSpPr>
        <p:spPr>
          <a:xfrm>
            <a:off x="1881921" y="4827507"/>
            <a:ext cx="3423240" cy="255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800" b="0" i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Z value (Skewness)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= </a:t>
            </a:r>
            <a:r>
              <a:rPr lang="en-GB" spc="-1" dirty="0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.290/0.053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= </a:t>
            </a:r>
            <a:r>
              <a:rPr lang="en-GB" b="1" spc="-1" dirty="0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r>
              <a:rPr lang="en-GB" sz="18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4.3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800" b="0" i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Z value (Kurtosis)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= </a:t>
            </a:r>
            <a:r>
              <a:rPr lang="en-GB" spc="-1" dirty="0">
                <a:solidFill>
                  <a:srgbClr val="FFFFFF"/>
                </a:solidFill>
                <a:latin typeface="Arial"/>
                <a:ea typeface="DejaVu Sans"/>
              </a:rPr>
              <a:t>4.317</a:t>
            </a: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/0.107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= </a:t>
            </a:r>
            <a:r>
              <a:rPr lang="en-GB" b="1" spc="-1" dirty="0">
                <a:solidFill>
                  <a:srgbClr val="FFFFFF"/>
                </a:solidFill>
                <a:latin typeface="Arial"/>
                <a:ea typeface="DejaVu Sans"/>
              </a:rPr>
              <a:t>40.3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003680" y="1052280"/>
            <a:ext cx="6909840" cy="1164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FFFFFF"/>
                </a:solidFill>
                <a:latin typeface="Biome"/>
              </a:rPr>
              <a:t>Objectives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025640" y="2530800"/>
            <a:ext cx="6887880" cy="618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73EBF9"/>
                </a:solidFill>
                <a:latin typeface="Biome"/>
              </a:rPr>
              <a:t>To determine 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842760" y="3074040"/>
            <a:ext cx="7741800" cy="3417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What are the characteristics of a piece of real estate that has the most influence on price?.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Do the relevant variables follow a normal distribution?.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 Nova"/>
              </a:rPr>
              <a:t>Correlation between relevant variables.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GROUP B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E174BAF-35AA-4DB7-986C-52A757859AFF}" type="slidenum">
              <a:r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336240" y="1204560"/>
            <a:ext cx="6909840" cy="1164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spc="-1" dirty="0">
                <a:solidFill>
                  <a:srgbClr val="FFFFFF"/>
                </a:solidFill>
                <a:latin typeface="Biome"/>
              </a:rPr>
              <a:t>	Conclusion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35" name="TextBox 41"/>
          <p:cNvSpPr/>
          <p:nvPr/>
        </p:nvSpPr>
        <p:spPr>
          <a:xfrm>
            <a:off x="0" y="2587680"/>
            <a:ext cx="8375040" cy="40919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Visual tests </a:t>
            </a:r>
            <a:r>
              <a:rPr lang="en-GB" sz="2000" spc="-1" dirty="0">
                <a:solidFill>
                  <a:srgbClr val="FFFFFF"/>
                </a:solidFill>
                <a:latin typeface="Arial Nova"/>
                <a:ea typeface="DejaVu Sans"/>
              </a:rPr>
              <a:t>such as</a:t>
            </a: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histogram, normal Q-Q plots, P-P plots, box plots and statistical tests such as the Shapiro-Wilk &amp; </a:t>
            </a:r>
            <a:r>
              <a:rPr lang="en-GB" sz="2000" b="0" strike="noStrike" spc="-1" dirty="0" err="1">
                <a:solidFill>
                  <a:srgbClr val="FFFFFF"/>
                </a:solidFill>
                <a:latin typeface="Arial Nova"/>
                <a:ea typeface="DejaVu Sans"/>
              </a:rPr>
              <a:t>Kolmogrov</a:t>
            </a: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-Smirnov tests showed that values for </a:t>
            </a:r>
            <a:r>
              <a:rPr lang="en-GB" sz="2000" spc="-1" dirty="0">
                <a:solidFill>
                  <a:srgbClr val="FFFFFF"/>
                </a:solidFill>
                <a:latin typeface="Arial Nova"/>
                <a:ea typeface="DejaVu Sans"/>
              </a:rPr>
              <a:t>sq. ft living</a:t>
            </a: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variable were not normally distributed, with a skewness of 1.290 (SE= 0.053) and kurtosis of 4.317 (SE= 0.107).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We reject the null hypothesis.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All relevant variables to our objective violated the assumption of normality test. Therefore, non-parametric tests would be best suited for further analysis.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20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GROUP B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7384028-E038-4703-A774-E5368C22AAAC}" type="slidenum">
              <a:rPr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Box 13"/>
          <p:cNvSpPr/>
          <p:nvPr/>
        </p:nvSpPr>
        <p:spPr>
          <a:xfrm>
            <a:off x="2926080" y="73080"/>
            <a:ext cx="75704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Probability ( Calculating Z-Scores)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37" name="TextBox 1"/>
          <p:cNvSpPr/>
          <p:nvPr/>
        </p:nvSpPr>
        <p:spPr>
          <a:xfrm>
            <a:off x="347400" y="779580"/>
            <a:ext cx="11255400" cy="25530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u="sng" strike="noStrike" spc="-1" dirty="0">
                <a:solidFill>
                  <a:srgbClr val="FFFFFF"/>
                </a:solidFill>
                <a:uFillTx/>
                <a:latin typeface="Arial Nova"/>
                <a:ea typeface="DejaVu Sans"/>
              </a:rPr>
              <a:t>QUESTIONS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StarSymbol"/>
              <a:buAutoNum type="arabicParenR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What is the probability of 4-bedroom houses, that cost more than 1,000,000?.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2)     What is the probability of houses without a waterfront, measuring less than 4,980 sq. ft living?.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3)     What is the probability of houses in excellent condition, that was built before 1992?.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338" name="TextBox 2"/>
          <p:cNvSpPr/>
          <p:nvPr/>
        </p:nvSpPr>
        <p:spPr>
          <a:xfrm>
            <a:off x="347400" y="3054718"/>
            <a:ext cx="215712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u="sng" strike="noStrike" spc="-1" dirty="0">
                <a:solidFill>
                  <a:srgbClr val="FFFFFF"/>
                </a:solidFill>
                <a:uFillTx/>
                <a:latin typeface="Arial Nova"/>
                <a:ea typeface="DejaVu Sans"/>
              </a:rPr>
              <a:t>ANSWERS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40" name="TextBox 10"/>
          <p:cNvSpPr/>
          <p:nvPr/>
        </p:nvSpPr>
        <p:spPr>
          <a:xfrm>
            <a:off x="6803571" y="3887729"/>
            <a:ext cx="4683960" cy="203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P (x=1,000,000)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P (z=1.25) = 0.894 * 100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        = 89.4 %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P (x&gt;1,000,000) = P (z&gt;1.25)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            = 100-89.4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            = </a:t>
            </a:r>
            <a:r>
              <a:rPr lang="en-GB" sz="16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10.6%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There is a 10.6% chance that 4-bedroom houses will cost more than 1,000,000.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341" name="Picture 7" descr="Table&#10;&#10;Description automatically generated"/>
          <p:cNvPicPr/>
          <p:nvPr/>
        </p:nvPicPr>
        <p:blipFill>
          <a:blip r:embed="rId2"/>
          <a:stretch/>
        </p:blipFill>
        <p:spPr>
          <a:xfrm>
            <a:off x="347400" y="3887729"/>
            <a:ext cx="5475960" cy="1720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13"/>
          <p:cNvSpPr/>
          <p:nvPr/>
        </p:nvSpPr>
        <p:spPr>
          <a:xfrm>
            <a:off x="2926080" y="73080"/>
            <a:ext cx="75704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Probability ( Calculating Z-Scores)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43" name="TextBox 3"/>
          <p:cNvSpPr/>
          <p:nvPr/>
        </p:nvSpPr>
        <p:spPr>
          <a:xfrm>
            <a:off x="174600" y="762840"/>
            <a:ext cx="1024056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2)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44" name="Picture 9" descr="Table&#10;&#10;Description automatically generated"/>
          <p:cNvPicPr/>
          <p:nvPr/>
        </p:nvPicPr>
        <p:blipFill>
          <a:blip r:embed="rId2"/>
          <a:stretch/>
        </p:blipFill>
        <p:spPr>
          <a:xfrm>
            <a:off x="830160" y="3929040"/>
            <a:ext cx="5336280" cy="1688400"/>
          </a:xfrm>
          <a:prstGeom prst="rect">
            <a:avLst/>
          </a:prstGeom>
          <a:ln w="0">
            <a:noFill/>
          </a:ln>
        </p:spPr>
      </p:pic>
      <p:sp>
        <p:nvSpPr>
          <p:cNvPr id="345" name="TextBox 10"/>
          <p:cNvSpPr/>
          <p:nvPr/>
        </p:nvSpPr>
        <p:spPr>
          <a:xfrm>
            <a:off x="6539040" y="893520"/>
            <a:ext cx="4683960" cy="130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P (x=4980)</a:t>
            </a: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P (z=3.39) = 0.999 * 100</a:t>
            </a: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P (x&lt;4980) = </a:t>
            </a:r>
            <a:r>
              <a:rPr lang="en-GB" sz="1600" b="1" strike="noStrike" spc="-1">
                <a:solidFill>
                  <a:srgbClr val="FFFFFF"/>
                </a:solidFill>
                <a:latin typeface="Arial"/>
                <a:ea typeface="DejaVu Sans"/>
              </a:rPr>
              <a:t>99.9%</a:t>
            </a: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There is a 99.9% chance that houses without a waterfront will measure less than 4980 sq. ft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46" name="TextBox 4"/>
          <p:cNvSpPr/>
          <p:nvPr/>
        </p:nvSpPr>
        <p:spPr>
          <a:xfrm>
            <a:off x="6539040" y="4117680"/>
            <a:ext cx="4683960" cy="130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P (x=1992)</a:t>
            </a: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P (z=0.70) = 0.758 * 100</a:t>
            </a: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P (x&lt;1992) = </a:t>
            </a:r>
            <a:r>
              <a:rPr lang="en-GB" sz="1600" b="1" strike="noStrike" spc="-1">
                <a:solidFill>
                  <a:srgbClr val="FFFFFF"/>
                </a:solidFill>
                <a:latin typeface="Arial"/>
                <a:ea typeface="DejaVu Sans"/>
              </a:rPr>
              <a:t>75.8%</a:t>
            </a: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There is 75.8% chance that houses built before 1992 are in excellent condition.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47" name="TextBox 5"/>
          <p:cNvSpPr/>
          <p:nvPr/>
        </p:nvSpPr>
        <p:spPr>
          <a:xfrm>
            <a:off x="174600" y="3759840"/>
            <a:ext cx="10240560" cy="33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3)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48" name="Picture 11" descr="Table&#10;&#10;Description automatically generated"/>
          <p:cNvPicPr/>
          <p:nvPr/>
        </p:nvPicPr>
        <p:blipFill>
          <a:blip r:embed="rId3"/>
          <a:stretch/>
        </p:blipFill>
        <p:spPr>
          <a:xfrm>
            <a:off x="706680" y="921240"/>
            <a:ext cx="5388480" cy="1266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Box 6"/>
          <p:cNvSpPr/>
          <p:nvPr/>
        </p:nvSpPr>
        <p:spPr>
          <a:xfrm>
            <a:off x="2926080" y="7766"/>
            <a:ext cx="757044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u="sng" spc="-1" dirty="0">
                <a:solidFill>
                  <a:srgbClr val="FFFFFF"/>
                </a:solidFill>
                <a:latin typeface="Biome"/>
              </a:rPr>
              <a:t>Correlation (Scatter Plot)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0" name="TextBox 25"/>
          <p:cNvSpPr/>
          <p:nvPr/>
        </p:nvSpPr>
        <p:spPr>
          <a:xfrm>
            <a:off x="174600" y="762840"/>
            <a:ext cx="1024056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spc="-1" dirty="0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)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61" name="TextBox 26"/>
          <p:cNvSpPr/>
          <p:nvPr/>
        </p:nvSpPr>
        <p:spPr>
          <a:xfrm>
            <a:off x="573480" y="762840"/>
            <a:ext cx="9841680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Since the price and the sq. ft living variables seem to behave similarly, is there any correlation?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endParaRPr lang="en-GB" sz="1600" b="0" strike="noStrike" spc="-1" dirty="0">
              <a:solidFill>
                <a:srgbClr val="FFFFFF"/>
              </a:solidFill>
              <a:latin typeface="Arial"/>
              <a:ea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To investigate if the </a:t>
            </a:r>
            <a:r>
              <a:rPr lang="en-GB" sz="1600" spc="-1" dirty="0">
                <a:solidFill>
                  <a:srgbClr val="FFFFFF"/>
                </a:solidFill>
                <a:latin typeface="Arial"/>
                <a:ea typeface="Arial"/>
              </a:rPr>
              <a:t>sq. footage of the house</a:t>
            </a: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and price variables are related, we chose a scatterplot.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7296057" y="3916063"/>
            <a:ext cx="4261860" cy="28688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chemeClr val="bg1"/>
                </a:solidFill>
                <a:latin typeface="Arial"/>
              </a:rPr>
              <a:t>Spearman’s r = 0.646, which is a fairly strong correlation i.e., 64.6% of the variance in price can be explained by sq. footage of the house.</a:t>
            </a:r>
            <a:endParaRPr lang="en-US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0" strike="noStrike" spc="-1" dirty="0">
                <a:solidFill>
                  <a:schemeClr val="bg1"/>
                </a:solidFill>
                <a:latin typeface="Arial"/>
              </a:rPr>
              <a:t>We can </a:t>
            </a:r>
            <a:r>
              <a:rPr lang="en-US" spc="-1" dirty="0">
                <a:solidFill>
                  <a:schemeClr val="bg1"/>
                </a:solidFill>
                <a:latin typeface="Arial"/>
              </a:rPr>
              <a:t>conclude that increase in sq. footage of houses may result in corresponding increase in prices.</a:t>
            </a:r>
            <a:endParaRPr lang="en-US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0E06AC6-2863-3F2D-3817-291E540EC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1896384"/>
            <a:ext cx="6139543" cy="4460033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8F9FB8B-303B-5993-C297-B7CA4F082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66" y="1927057"/>
            <a:ext cx="4724643" cy="18069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Box 6"/>
          <p:cNvSpPr/>
          <p:nvPr/>
        </p:nvSpPr>
        <p:spPr>
          <a:xfrm>
            <a:off x="2926080" y="7766"/>
            <a:ext cx="757044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u="sng" spc="-1" dirty="0">
                <a:solidFill>
                  <a:srgbClr val="FFFFFF"/>
                </a:solidFill>
                <a:latin typeface="Biome"/>
              </a:rPr>
              <a:t>Correlation (Scatter Plot)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0" name="TextBox 25"/>
          <p:cNvSpPr/>
          <p:nvPr/>
        </p:nvSpPr>
        <p:spPr>
          <a:xfrm>
            <a:off x="174600" y="762840"/>
            <a:ext cx="1024056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spc="-1" dirty="0">
                <a:solidFill>
                  <a:srgbClr val="FFFFFF"/>
                </a:solidFill>
                <a:latin typeface="Arial"/>
                <a:ea typeface="DejaVu Sans"/>
              </a:rPr>
              <a:t>2</a:t>
            </a: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)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61" name="TextBox 26"/>
          <p:cNvSpPr/>
          <p:nvPr/>
        </p:nvSpPr>
        <p:spPr>
          <a:xfrm>
            <a:off x="573480" y="762840"/>
            <a:ext cx="984168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buClr>
                <a:srgbClr val="FFFFFF"/>
              </a:buClr>
              <a:buFont typeface="Wingdings" charset="2"/>
              <a:buChar char=""/>
            </a:pPr>
            <a:r>
              <a:rPr lang="en-GB" sz="1600" spc="-1" dirty="0">
                <a:solidFill>
                  <a:srgbClr val="FFFFFF"/>
                </a:solidFill>
                <a:latin typeface="Arial Nova"/>
                <a:ea typeface="Arial"/>
              </a:rPr>
              <a:t>We also investigated correlations between price and zip code.</a:t>
            </a: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7442460" y="3629406"/>
            <a:ext cx="4261860" cy="28688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chemeClr val="bg1"/>
                </a:solidFill>
                <a:latin typeface="Arial"/>
              </a:rPr>
              <a:t>Spearman’s r = - 0.23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0" strike="noStrike" spc="-1" dirty="0">
                <a:solidFill>
                  <a:schemeClr val="bg1"/>
                </a:solidFill>
                <a:latin typeface="Arial"/>
              </a:rPr>
              <a:t>Both visual and </a:t>
            </a:r>
            <a:r>
              <a:rPr lang="en-US" spc="-1" dirty="0">
                <a:solidFill>
                  <a:schemeClr val="bg1"/>
                </a:solidFill>
                <a:latin typeface="Arial"/>
              </a:rPr>
              <a:t>correlation analysis </a:t>
            </a:r>
            <a:r>
              <a:rPr lang="en-US" sz="1800" b="0" strike="noStrike" spc="-1" dirty="0">
                <a:solidFill>
                  <a:schemeClr val="bg1"/>
                </a:solidFill>
                <a:latin typeface="Arial"/>
              </a:rPr>
              <a:t>confirm that there is no correlation between price and zip code.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123AB4D-9A89-C466-0FDA-00E5D8951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0" y="1495808"/>
            <a:ext cx="5908600" cy="4851649"/>
          </a:xfrm>
          <a:prstGeom prst="rect">
            <a:avLst/>
          </a:prstGeom>
        </p:spPr>
      </p:pic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F1E9855-5098-99DC-0C40-D725E1389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32" y="1495808"/>
            <a:ext cx="4724988" cy="192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5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Box 6"/>
          <p:cNvSpPr/>
          <p:nvPr/>
        </p:nvSpPr>
        <p:spPr>
          <a:xfrm>
            <a:off x="2926080" y="-43034"/>
            <a:ext cx="757044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u="sng" spc="-1" dirty="0">
                <a:solidFill>
                  <a:srgbClr val="FFFFFF"/>
                </a:solidFill>
                <a:latin typeface="Biome"/>
              </a:rPr>
              <a:t>Correlation (Scatter Plot)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0" name="TextBox 25"/>
          <p:cNvSpPr/>
          <p:nvPr/>
        </p:nvSpPr>
        <p:spPr>
          <a:xfrm>
            <a:off x="174600" y="691302"/>
            <a:ext cx="1024056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600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en-GB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)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61" name="TextBox 26"/>
          <p:cNvSpPr/>
          <p:nvPr/>
        </p:nvSpPr>
        <p:spPr>
          <a:xfrm>
            <a:off x="573480" y="722778"/>
            <a:ext cx="9841680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buClr>
                <a:srgbClr val="FFFFFF"/>
              </a:buClr>
              <a:buFont typeface="Wingdings" charset="2"/>
              <a:buChar char=""/>
            </a:pPr>
            <a:r>
              <a:rPr lang="en-GB" sz="1600" spc="-1" dirty="0">
                <a:solidFill>
                  <a:srgbClr val="FFFFFF"/>
                </a:solidFill>
                <a:latin typeface="Arial Nova"/>
              </a:rPr>
              <a:t>Correlation between bedrooms and sq. ft living area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6950617" y="1818640"/>
            <a:ext cx="4261860" cy="349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chemeClr val="bg1"/>
                </a:solidFill>
                <a:latin typeface="Arial"/>
              </a:rPr>
              <a:t>Spearman’s r = 0.652, which is a fairly strong correlation i.e., 65.2% of the variance in sq. ft living area can be explained by the bedrooms.</a:t>
            </a:r>
            <a:endParaRPr lang="en-US" sz="1800" b="0" strike="noStrike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0" strike="noStrike" spc="-1" dirty="0">
                <a:solidFill>
                  <a:schemeClr val="bg1"/>
                </a:solidFill>
                <a:latin typeface="Arial"/>
              </a:rPr>
              <a:t>We can </a:t>
            </a:r>
            <a:r>
              <a:rPr lang="en-US" spc="-1" dirty="0">
                <a:solidFill>
                  <a:schemeClr val="bg1"/>
                </a:solidFill>
                <a:latin typeface="Arial"/>
              </a:rPr>
              <a:t>conclude that increase in the number of bedrooms may result in corresponding increase in sq. ft living area of houses.</a:t>
            </a:r>
            <a:endParaRPr lang="en-US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711AB-C4F0-BA0B-886F-0725F7DA3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3" y="2974786"/>
            <a:ext cx="6101640" cy="3669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42773-52A9-9383-9D44-49603C000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3" y="1240972"/>
            <a:ext cx="6101640" cy="17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6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Box 13"/>
          <p:cNvSpPr/>
          <p:nvPr/>
        </p:nvSpPr>
        <p:spPr>
          <a:xfrm>
            <a:off x="4846320" y="0"/>
            <a:ext cx="276984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8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References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7" name="TextBox 2"/>
          <p:cNvSpPr/>
          <p:nvPr/>
        </p:nvSpPr>
        <p:spPr>
          <a:xfrm>
            <a:off x="914400" y="823680"/>
            <a:ext cx="10179720" cy="63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NSimSun"/>
              </a:rPr>
              <a:t>Marija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NSimSun"/>
              </a:rPr>
              <a:t>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NSimSun"/>
              </a:rPr>
              <a:t>Buriskiene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NSimSun"/>
              </a:rPr>
              <a:t>,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NSimSun"/>
              </a:rPr>
              <a:t>Vitalija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NSimSun"/>
              </a:rPr>
              <a:t> Rutzkiene and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Arial"/>
                <a:ea typeface="NSimSun"/>
              </a:rPr>
              <a:t>Jurate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NSimSun"/>
              </a:rPr>
              <a:t> Venckauskaite (2011). Models of factors influencing real state price. </a:t>
            </a:r>
            <a:r>
              <a:rPr lang="en-US" sz="1800" b="0" i="1" strike="noStrike" spc="-1" dirty="0">
                <a:solidFill>
                  <a:srgbClr val="FFFFFF"/>
                </a:solidFill>
                <a:latin typeface="Arial"/>
                <a:ea typeface="NSimSun"/>
              </a:rPr>
              <a:t>Environmental engineering. </a:t>
            </a: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NSimSun"/>
              </a:rPr>
              <a:t>p. 873-878.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6680" cy="1357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Thank you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rPr dirty="0"/>
              <a:t>GROUP B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ABFFD6C-31B7-4BD4-ABD3-D897139E6B35}" type="slidenum">
              <a:rPr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63800" y="1163880"/>
            <a:ext cx="6909840" cy="1164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FFFFFF"/>
                </a:solidFill>
                <a:latin typeface="Biome"/>
              </a:rPr>
              <a:t>Sampling method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336240" y="2521080"/>
            <a:ext cx="8115840" cy="3045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-343080">
              <a:lnSpc>
                <a:spcPct val="14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73EBF9"/>
                </a:solidFill>
                <a:latin typeface="Biome"/>
              </a:rPr>
              <a:t>We used random sampling technique in SPSS to get </a:t>
            </a:r>
            <a:r>
              <a:rPr lang="en-US" sz="2000" spc="-1" dirty="0">
                <a:solidFill>
                  <a:srgbClr val="73EBF9"/>
                </a:solidFill>
                <a:latin typeface="Biome"/>
              </a:rPr>
              <a:t>the</a:t>
            </a:r>
            <a:r>
              <a:rPr lang="en-US" sz="2000" b="0" strike="noStrike" spc="-1" dirty="0">
                <a:solidFill>
                  <a:srgbClr val="73EBF9"/>
                </a:solidFill>
                <a:latin typeface="Biome"/>
              </a:rPr>
              <a:t>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3EBF9"/>
                </a:solidFill>
                <a:latin typeface="Biome"/>
              </a:rPr>
              <a:t>      sample size (approx. 10% of the entire population).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14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3EBF9"/>
                </a:solidFill>
                <a:latin typeface="Biome"/>
              </a:rPr>
              <a:t>Sample size ( N = 2,105).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GROUP B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92AA067-FDC7-40D4-BF1C-B0782BE05650}" type="slidenum">
              <a:r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Box 5"/>
          <p:cNvSpPr/>
          <p:nvPr/>
        </p:nvSpPr>
        <p:spPr>
          <a:xfrm>
            <a:off x="158760" y="2254017"/>
            <a:ext cx="8430840" cy="228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Biome"/>
                <a:ea typeface="DejaVu Sans"/>
              </a:rPr>
              <a:t>NULL HYPOTHESIS </a:t>
            </a:r>
            <a:r>
              <a:rPr lang="en-GB" sz="18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(</a:t>
            </a:r>
            <a:r>
              <a:rPr lang="en-GB" sz="1800" b="0" i="1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Ho</a:t>
            </a:r>
            <a:r>
              <a:rPr lang="en-GB" sz="18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) – The value for prices are normally distributed within the population.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42" name="TextBox 11"/>
          <p:cNvSpPr/>
          <p:nvPr/>
        </p:nvSpPr>
        <p:spPr>
          <a:xfrm>
            <a:off x="2590920" y="30600"/>
            <a:ext cx="421560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8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INTRODUCTION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3" name="TextBox 12"/>
          <p:cNvSpPr/>
          <p:nvPr/>
        </p:nvSpPr>
        <p:spPr>
          <a:xfrm>
            <a:off x="60120" y="722811"/>
            <a:ext cx="831024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NSimSun"/>
              </a:rPr>
              <a:t>According to Burinskiene, Rutzkiene and Venckauskaite (2011), important factors that have influence on price are location, prestige, age of building and if it was renovated or not.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"/>
                <a:ea typeface="NSimSun"/>
              </a:rPr>
              <a:t>We will be testing s</a:t>
            </a: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NSimSun"/>
              </a:rPr>
              <a:t>ome of the parameters formerly mentioned, including </a:t>
            </a:r>
            <a:r>
              <a:rPr lang="en-US" sz="1600" spc="-1" dirty="0">
                <a:solidFill>
                  <a:srgbClr val="FFFFFF"/>
                </a:solidFill>
                <a:latin typeface="Arial"/>
                <a:ea typeface="NSimSun"/>
              </a:rPr>
              <a:t>price </a:t>
            </a: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NSimSun"/>
              </a:rPr>
              <a:t>for normality. We’ll be also including the </a:t>
            </a:r>
            <a:r>
              <a:rPr lang="en-US" sz="1600" spc="-1" dirty="0">
                <a:solidFill>
                  <a:srgbClr val="FFFFFF"/>
                </a:solidFill>
                <a:latin typeface="Arial"/>
                <a:ea typeface="NSimSun"/>
              </a:rPr>
              <a:t>sq. footage</a:t>
            </a: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NSimSun"/>
              </a:rPr>
              <a:t> of the house, to be able to compare with a variable outside the suggested ones.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44" name="TextBox 13"/>
          <p:cNvSpPr/>
          <p:nvPr/>
        </p:nvSpPr>
        <p:spPr>
          <a:xfrm>
            <a:off x="189720" y="2360125"/>
            <a:ext cx="480240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dirty="0">
                <a:solidFill>
                  <a:srgbClr val="FFFFFF"/>
                </a:solidFill>
                <a:latin typeface="Biome"/>
                <a:ea typeface="DejaVu Sans"/>
              </a:rPr>
              <a:t>1. PRICE (Normality tests)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45" name="Picture 14" descr="Chart, histogram&#10;&#10;Description automatically generated"/>
          <p:cNvPicPr/>
          <p:nvPr/>
        </p:nvPicPr>
        <p:blipFill>
          <a:blip r:embed="rId2"/>
          <a:stretch/>
        </p:blipFill>
        <p:spPr>
          <a:xfrm>
            <a:off x="0" y="3846960"/>
            <a:ext cx="3992040" cy="3010320"/>
          </a:xfrm>
          <a:prstGeom prst="rect">
            <a:avLst/>
          </a:prstGeom>
          <a:ln w="0">
            <a:noFill/>
          </a:ln>
        </p:spPr>
      </p:pic>
      <p:sp>
        <p:nvSpPr>
          <p:cNvPr id="246" name="TextBox 18"/>
          <p:cNvSpPr/>
          <p:nvPr/>
        </p:nvSpPr>
        <p:spPr>
          <a:xfrm>
            <a:off x="5007600" y="4655880"/>
            <a:ext cx="3423240" cy="255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800" b="0" i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Z value (Skewness)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= 5.131/0.053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= </a:t>
            </a:r>
            <a:r>
              <a:rPr lang="en-GB" sz="18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96.8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800" b="0" i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Z value (Kurtosis)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= 58.229/0.107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            = </a:t>
            </a:r>
            <a:r>
              <a:rPr lang="en-GB" sz="18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544.19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47" name="TextBox 19"/>
          <p:cNvSpPr/>
          <p:nvPr/>
        </p:nvSpPr>
        <p:spPr>
          <a:xfrm>
            <a:off x="52920" y="3554280"/>
            <a:ext cx="41623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0" strike="noStrike" spc="-1">
                <a:solidFill>
                  <a:srgbClr val="73EBF9"/>
                </a:solidFill>
                <a:latin typeface="Arial"/>
                <a:ea typeface="DejaVu Sans"/>
              </a:rPr>
              <a:t>Histogram showing price distribution.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8" name="TextBox 21"/>
          <p:cNvSpPr/>
          <p:nvPr/>
        </p:nvSpPr>
        <p:spPr>
          <a:xfrm>
            <a:off x="4268880" y="3521880"/>
            <a:ext cx="439920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0" strike="noStrike" spc="-1">
                <a:solidFill>
                  <a:srgbClr val="73EBF9"/>
                </a:solidFill>
                <a:latin typeface="Arial"/>
                <a:ea typeface="DejaVu Sans"/>
              </a:rPr>
              <a:t>Table showing Statistics and Std. error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49" name="Picture 23"/>
          <p:cNvPicPr/>
          <p:nvPr/>
        </p:nvPicPr>
        <p:blipFill>
          <a:blip r:embed="rId3"/>
          <a:stretch/>
        </p:blipFill>
        <p:spPr>
          <a:xfrm>
            <a:off x="4215960" y="3862080"/>
            <a:ext cx="4452120" cy="74952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"/>
              <p:cNvSpPr/>
              <p:nvPr/>
            </p:nvSpPr>
            <p:spPr>
              <a:xfrm>
                <a:off x="8985960" y="3795480"/>
                <a:ext cx="3205440" cy="4030419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285840" indent="-285840">
                  <a:lnSpc>
                    <a:spcPct val="10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The z-value for both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skewness and kurtosis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exceed the </a:t>
                </a:r>
                <a14:m>
                  <m:oMath xmlns:m="http://schemas.openxmlformats.org/officeDocument/2006/math">
                    <m:r>
                      <a:rPr lang="en-GB" sz="1600" b="0" i="1" strike="noStrike" spc="-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1.96 threshold.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 dirty="0">
                  <a:latin typeface="Arial"/>
                </a:endParaRPr>
              </a:p>
              <a:p>
                <a:pPr marL="285840" indent="-285840">
                  <a:lnSpc>
                    <a:spcPct val="100000"/>
                  </a:lnSpc>
                  <a:buClr>
                    <a:srgbClr val="FFFFFF"/>
                  </a:buClr>
                  <a:buFont typeface="Wingdings" charset="2"/>
                  <a:buChar char=""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The z-values also confirm that the distribution has positive skewness and positive kurtosis.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GB" sz="1600" b="0" strike="noStrike" spc="-1" dirty="0">
                    <a:solidFill>
                      <a:srgbClr val="FFFFFF"/>
                    </a:solidFill>
                    <a:latin typeface="Arial Nova"/>
                    <a:ea typeface="DejaVu Sans"/>
                  </a:rPr>
                  <a:t>      </a:t>
                </a:r>
                <a:endParaRPr lang="en-US" sz="16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250" name="TextBox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960" y="3795480"/>
                <a:ext cx="3205440" cy="4030419"/>
              </a:xfrm>
              <a:prstGeom prst="rect">
                <a:avLst/>
              </a:prstGeom>
              <a:blipFill>
                <a:blip r:embed="rId4"/>
                <a:stretch>
                  <a:fillRect l="-760" t="-454" r="-570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N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22B72C-979A-436D-8A7B-3ADCBD6E9E2F}" type="slidenum">
              <a:r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182160"/>
            <a:ext cx="10514880" cy="101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2400" b="0" u="sng" strike="noStrike" spc="-1">
                <a:solidFill>
                  <a:srgbClr val="FFFFFF"/>
                </a:solidFill>
                <a:uFillTx/>
                <a:latin typeface="Biome"/>
              </a:rPr>
              <a:t>Findings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2" name="TextBox 5"/>
          <p:cNvSpPr/>
          <p:nvPr/>
        </p:nvSpPr>
        <p:spPr>
          <a:xfrm>
            <a:off x="528480" y="1137240"/>
            <a:ext cx="1030140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The results and observations above show that the distribution is </a:t>
            </a:r>
            <a:r>
              <a:rPr lang="en-US" sz="18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rightly skewed </a:t>
            </a:r>
            <a:r>
              <a:rPr lang="en-US" sz="18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, this is because extreme values of prices in the tail affect the mean more than the median. </a:t>
            </a:r>
            <a:endParaRPr lang="en-US" sz="18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Results also show that the distribution is highly kurtotic (positive kurtosis), which indicates the presence of a lot of outliers.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53" name="Picture 15" descr="Chart, line chart&#10;&#10;Description automatically generated"/>
          <p:cNvPicPr/>
          <p:nvPr/>
        </p:nvPicPr>
        <p:blipFill>
          <a:blip r:embed="rId3"/>
          <a:stretch/>
        </p:blipFill>
        <p:spPr>
          <a:xfrm>
            <a:off x="6534000" y="3153240"/>
            <a:ext cx="4807440" cy="3437280"/>
          </a:xfrm>
          <a:prstGeom prst="rect">
            <a:avLst/>
          </a:prstGeom>
          <a:ln w="0">
            <a:noFill/>
          </a:ln>
        </p:spPr>
      </p:pic>
      <p:sp>
        <p:nvSpPr>
          <p:cNvPr id="254" name="TextBox 16"/>
          <p:cNvSpPr/>
          <p:nvPr/>
        </p:nvSpPr>
        <p:spPr>
          <a:xfrm>
            <a:off x="849600" y="2630160"/>
            <a:ext cx="41623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0" strike="noStrike" spc="-1" dirty="0">
                <a:solidFill>
                  <a:srgbClr val="73EBF9"/>
                </a:solidFill>
                <a:latin typeface="Arial"/>
                <a:ea typeface="DejaVu Sans"/>
              </a:rPr>
              <a:t>Q-Q plot show a significant departure of price values from normality </a:t>
            </a:r>
            <a:r>
              <a:rPr lang="en-GB" sz="1400" b="1" strike="noStrike" spc="-1" dirty="0">
                <a:solidFill>
                  <a:srgbClr val="73EBF9"/>
                </a:solidFill>
                <a:latin typeface="Arial"/>
                <a:ea typeface="DejaVu Sans"/>
              </a:rPr>
              <a:t>at the tails.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55" name="TextBox 17"/>
          <p:cNvSpPr/>
          <p:nvPr/>
        </p:nvSpPr>
        <p:spPr>
          <a:xfrm>
            <a:off x="6534000" y="2630160"/>
            <a:ext cx="480744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0" strike="noStrike" spc="-1">
                <a:solidFill>
                  <a:srgbClr val="73EBF9"/>
                </a:solidFill>
                <a:latin typeface="Arial"/>
                <a:ea typeface="DejaVu Sans"/>
              </a:rPr>
              <a:t>P-P plot show a significant departure of price values from normality </a:t>
            </a:r>
            <a:r>
              <a:rPr lang="en-GB" sz="1400" b="1" strike="noStrike" spc="-1">
                <a:solidFill>
                  <a:srgbClr val="73EBF9"/>
                </a:solidFill>
                <a:latin typeface="Arial"/>
                <a:ea typeface="DejaVu Sans"/>
              </a:rPr>
              <a:t>at the centre</a:t>
            </a:r>
            <a:r>
              <a:rPr lang="en-GB" sz="1400" b="0" strike="noStrike" spc="-1">
                <a:solidFill>
                  <a:srgbClr val="73EBF9"/>
                </a:solidFill>
                <a:latin typeface="Arial"/>
                <a:ea typeface="DejaVu Sans"/>
              </a:rPr>
              <a:t>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56" name="Picture 21" descr="Chart, line chart, scatter chart&#10;&#10;Description automatically generated"/>
          <p:cNvPicPr/>
          <p:nvPr/>
        </p:nvPicPr>
        <p:blipFill>
          <a:blip r:embed="rId4"/>
          <a:stretch/>
        </p:blipFill>
        <p:spPr>
          <a:xfrm>
            <a:off x="849600" y="3153240"/>
            <a:ext cx="4700160" cy="3437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E727659-1F7D-4E56-87C1-B645905DD27C}" type="slidenum">
              <a:r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Box 27"/>
          <p:cNvSpPr/>
          <p:nvPr/>
        </p:nvSpPr>
        <p:spPr>
          <a:xfrm>
            <a:off x="3606840" y="349920"/>
            <a:ext cx="439848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14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BOX PLOT (PRICE)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58" name="Picture 4" descr="Chart&#10;&#10;Description automatically generated"/>
          <p:cNvPicPr/>
          <p:nvPr/>
        </p:nvPicPr>
        <p:blipFill>
          <a:blip r:embed="rId3"/>
          <a:stretch/>
        </p:blipFill>
        <p:spPr>
          <a:xfrm>
            <a:off x="1593000" y="1573920"/>
            <a:ext cx="8426160" cy="4933440"/>
          </a:xfrm>
          <a:prstGeom prst="rect">
            <a:avLst/>
          </a:prstGeom>
          <a:ln w="0">
            <a:noFill/>
          </a:ln>
        </p:spPr>
      </p:pic>
      <p:sp>
        <p:nvSpPr>
          <p:cNvPr id="259" name="TextBox 5"/>
          <p:cNvSpPr/>
          <p:nvPr/>
        </p:nvSpPr>
        <p:spPr>
          <a:xfrm>
            <a:off x="1207080" y="792720"/>
            <a:ext cx="935784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Box plot show that the tail is longer on the right, which confirms that the distribution has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     a positive skew.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Box 13"/>
          <p:cNvSpPr/>
          <p:nvPr/>
        </p:nvSpPr>
        <p:spPr>
          <a:xfrm>
            <a:off x="4297680" y="0"/>
            <a:ext cx="4351680" cy="3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0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STATISTICAL TESTS (PRICE)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1" name="Picture 17" descr="Table&#10;&#10;Description automatically generated"/>
          <p:cNvPicPr/>
          <p:nvPr/>
        </p:nvPicPr>
        <p:blipFill>
          <a:blip r:embed="rId2"/>
          <a:stretch/>
        </p:blipFill>
        <p:spPr>
          <a:xfrm>
            <a:off x="613800" y="1401120"/>
            <a:ext cx="8099640" cy="17251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18"/>
          <p:cNvSpPr/>
          <p:nvPr/>
        </p:nvSpPr>
        <p:spPr>
          <a:xfrm>
            <a:off x="201240" y="830160"/>
            <a:ext cx="5357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"/>
            </a:pPr>
            <a:r>
              <a:rPr lang="en-GB" sz="1800" b="1" strike="noStrike" spc="-1">
                <a:solidFill>
                  <a:srgbClr val="73EBF9"/>
                </a:solidFill>
                <a:latin typeface="Arial"/>
                <a:ea typeface="DejaVu Sans"/>
              </a:rPr>
              <a:t>Shapiro-Wilk &amp; Kolmogorov-Smirnov tests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" name="TextBox 19"/>
          <p:cNvSpPr/>
          <p:nvPr/>
        </p:nvSpPr>
        <p:spPr>
          <a:xfrm>
            <a:off x="247680" y="3429000"/>
            <a:ext cx="9645480" cy="118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24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As shown above, both the Shapiro-Wilk and Kolmogorov-Smirnov tests agree that price violates the assumption of normality with P&lt;0.05 for both tests.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13"/>
          <p:cNvSpPr/>
          <p:nvPr/>
        </p:nvSpPr>
        <p:spPr>
          <a:xfrm>
            <a:off x="3602880" y="73080"/>
            <a:ext cx="429696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28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CONCLUSION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65" name="TextBox 1"/>
          <p:cNvSpPr/>
          <p:nvPr/>
        </p:nvSpPr>
        <p:spPr>
          <a:xfrm>
            <a:off x="347400" y="804600"/>
            <a:ext cx="10405080" cy="301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24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Visual inspection of the histogram, normal Q-Q plots, P-P plots, box plots and statistical tests such as the Shapiro-Wilk &amp; Kolmorov-Smirnov tests showed that the prices were not normally distributed, with a skewness of 5.131 (SE= 0.053) and kurtosis of 58.229 (SE= 0.107).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4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GB" sz="2400" b="0" strike="noStrike" spc="-1">
                <a:solidFill>
                  <a:srgbClr val="FFFFFF"/>
                </a:solidFill>
                <a:latin typeface="Arial Nova"/>
                <a:ea typeface="DejaVu Sans"/>
              </a:rPr>
              <a:t>In conclusion, we reject the null hypothesis.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Box 1"/>
          <p:cNvSpPr/>
          <p:nvPr/>
        </p:nvSpPr>
        <p:spPr>
          <a:xfrm>
            <a:off x="255960" y="343080"/>
            <a:ext cx="345244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2) </a:t>
            </a:r>
            <a:r>
              <a:rPr lang="en-GB" sz="1800" b="1" strike="noStrike" spc="-1" dirty="0">
                <a:solidFill>
                  <a:srgbClr val="FFFFFF"/>
                </a:solidFill>
                <a:latin typeface="Biome"/>
                <a:ea typeface="DejaVu Sans"/>
              </a:rPr>
              <a:t>ZIPCODE (Location)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67" name="TextBox 2"/>
          <p:cNvSpPr/>
          <p:nvPr/>
        </p:nvSpPr>
        <p:spPr>
          <a:xfrm>
            <a:off x="216000" y="485460"/>
            <a:ext cx="8430840" cy="228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FFFFFF"/>
                </a:solidFill>
                <a:latin typeface="Biome"/>
                <a:ea typeface="DejaVu Sans"/>
              </a:rPr>
              <a:t> NULL HYPOTHESIS </a:t>
            </a:r>
            <a:r>
              <a:rPr lang="en-GB" sz="18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(</a:t>
            </a:r>
            <a:r>
              <a:rPr lang="en-GB" sz="1800" b="0" i="1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Ho</a:t>
            </a:r>
            <a:r>
              <a:rPr lang="en-GB" sz="1800" b="0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) – The values for zip code follow a normal distribution.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68" name="Picture 6" descr="Chart, histogram&#10;&#10;Description automatically generated"/>
          <p:cNvPicPr/>
          <p:nvPr/>
        </p:nvPicPr>
        <p:blipFill>
          <a:blip r:embed="rId2"/>
          <a:stretch/>
        </p:blipFill>
        <p:spPr>
          <a:xfrm>
            <a:off x="164520" y="2570400"/>
            <a:ext cx="3803040" cy="2590200"/>
          </a:xfrm>
          <a:prstGeom prst="rect">
            <a:avLst/>
          </a:prstGeom>
          <a:ln w="0">
            <a:noFill/>
          </a:ln>
        </p:spPr>
      </p:pic>
      <p:sp>
        <p:nvSpPr>
          <p:cNvPr id="269" name="TextBox 7"/>
          <p:cNvSpPr/>
          <p:nvPr/>
        </p:nvSpPr>
        <p:spPr>
          <a:xfrm>
            <a:off x="329040" y="1627560"/>
            <a:ext cx="35107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en-GB" sz="1400" b="0" u="sng" strike="noStrike" spc="-1">
                <a:solidFill>
                  <a:srgbClr val="FFFFFF"/>
                </a:solidFill>
                <a:uFillTx/>
                <a:latin typeface="Biome"/>
                <a:ea typeface="DejaVu Sans"/>
              </a:rPr>
              <a:t>VISUAL TESTS FOR NORMALITY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70" name="Picture 9" descr="Chart, scatter chart&#10;&#10;Description automatically generated"/>
          <p:cNvPicPr/>
          <p:nvPr/>
        </p:nvPicPr>
        <p:blipFill>
          <a:blip r:embed="rId3"/>
          <a:stretch/>
        </p:blipFill>
        <p:spPr>
          <a:xfrm>
            <a:off x="4536000" y="2570400"/>
            <a:ext cx="3492360" cy="259020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11" descr="Chart, line chart, scatter chart&#10;&#10;Description automatically generated"/>
          <p:cNvPicPr/>
          <p:nvPr/>
        </p:nvPicPr>
        <p:blipFill>
          <a:blip r:embed="rId4"/>
          <a:stretch/>
        </p:blipFill>
        <p:spPr>
          <a:xfrm>
            <a:off x="8431560" y="2553120"/>
            <a:ext cx="3594960" cy="2607480"/>
          </a:xfrm>
          <a:prstGeom prst="rect">
            <a:avLst/>
          </a:prstGeom>
          <a:ln w="0">
            <a:noFill/>
          </a:ln>
        </p:spPr>
      </p:pic>
      <p:sp>
        <p:nvSpPr>
          <p:cNvPr id="272" name="TextBox 12"/>
          <p:cNvSpPr/>
          <p:nvPr/>
        </p:nvSpPr>
        <p:spPr>
          <a:xfrm>
            <a:off x="164520" y="2222640"/>
            <a:ext cx="41623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>
                <a:solidFill>
                  <a:srgbClr val="73EBF9"/>
                </a:solidFill>
                <a:latin typeface="Arial"/>
                <a:ea typeface="DejaVu Sans"/>
              </a:rPr>
              <a:t>Histogram showing zip code distribution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3" name="TextBox 14"/>
          <p:cNvSpPr/>
          <p:nvPr/>
        </p:nvSpPr>
        <p:spPr>
          <a:xfrm>
            <a:off x="4536000" y="2222640"/>
            <a:ext cx="41623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>
                <a:solidFill>
                  <a:srgbClr val="73EBF9"/>
                </a:solidFill>
                <a:latin typeface="Arial"/>
                <a:ea typeface="DejaVu Sans"/>
              </a:rPr>
              <a:t>Q-Q plot for zip code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4" name="TextBox 15"/>
          <p:cNvSpPr/>
          <p:nvPr/>
        </p:nvSpPr>
        <p:spPr>
          <a:xfrm>
            <a:off x="8364600" y="2189520"/>
            <a:ext cx="416232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73EBF9"/>
              </a:buClr>
              <a:buFont typeface="Wingdings" charset="2"/>
              <a:buChar char=""/>
            </a:pPr>
            <a:r>
              <a:rPr lang="en-GB" sz="1400" b="1" strike="noStrike" spc="-1">
                <a:solidFill>
                  <a:srgbClr val="73EBF9"/>
                </a:solidFill>
                <a:latin typeface="Arial"/>
                <a:ea typeface="DejaVu Sans"/>
              </a:rPr>
              <a:t>P-P plot for zip code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3401</TotalTime>
  <Words>1823</Words>
  <Application>Microsoft Office PowerPoint</Application>
  <PresentationFormat>Widescreen</PresentationFormat>
  <Paragraphs>273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Arial Nova</vt:lpstr>
      <vt:lpstr>Biome</vt:lpstr>
      <vt:lpstr>Biome Light</vt:lpstr>
      <vt:lpstr>Cambria Math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GROUP B</vt:lpstr>
      <vt:lpstr>Objectives</vt:lpstr>
      <vt:lpstr>Sampling method</vt:lpstr>
      <vt:lpstr>PowerPoint Presentation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Shapiro-Wilk &amp; Kolmorov - Smirnov tests</vt:lpstr>
      <vt:lpstr>PowerPoint Presentation</vt:lpstr>
      <vt:lpstr>PowerPoint Presentation</vt:lpstr>
      <vt:lpstr>PowerPoint Presentation</vt:lpstr>
      <vt:lpstr>Shapiro-Wilk &amp; Kolmorov - Smirnov tests</vt:lpstr>
      <vt:lpstr> Conclusion</vt:lpstr>
      <vt:lpstr>PowerPoint Presentation</vt:lpstr>
      <vt:lpstr>PowerPoint Presentation</vt:lpstr>
      <vt:lpstr>Shapiro-Wilk &amp; Kolmorov - Smirnov tests</vt:lpstr>
      <vt:lpstr>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B</dc:title>
  <dc:subject/>
  <dc:creator>Adebowale Sagbele</dc:creator>
  <dc:description/>
  <cp:lastModifiedBy>Adebowale Sagbele</cp:lastModifiedBy>
  <cp:revision>205</cp:revision>
  <dcterms:created xsi:type="dcterms:W3CDTF">2023-01-18T07:09:50Z</dcterms:created>
  <dcterms:modified xsi:type="dcterms:W3CDTF">2023-02-04T16:13:56Z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2</vt:i4>
  </property>
  <property fmtid="{D5CDD505-2E9C-101B-9397-08002B2CF9AE}" pid="4" name="PresentationFormat">
    <vt:lpwstr>Widescreen</vt:lpwstr>
  </property>
  <property fmtid="{D5CDD505-2E9C-101B-9397-08002B2CF9AE}" pid="5" name="Slides">
    <vt:i4>20</vt:i4>
  </property>
</Properties>
</file>